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5"/>
  </p:notesMasterIdLst>
  <p:handoutMasterIdLst>
    <p:handoutMasterId r:id="rId26"/>
  </p:handoutMasterIdLst>
  <p:sldIdLst>
    <p:sldId id="256" r:id="rId5"/>
    <p:sldId id="310" r:id="rId6"/>
    <p:sldId id="272" r:id="rId7"/>
    <p:sldId id="311" r:id="rId8"/>
    <p:sldId id="312" r:id="rId9"/>
    <p:sldId id="315" r:id="rId10"/>
    <p:sldId id="316" r:id="rId11"/>
    <p:sldId id="320" r:id="rId12"/>
    <p:sldId id="321" r:id="rId13"/>
    <p:sldId id="324" r:id="rId14"/>
    <p:sldId id="325" r:id="rId15"/>
    <p:sldId id="326" r:id="rId16"/>
    <p:sldId id="327" r:id="rId17"/>
    <p:sldId id="328" r:id="rId18"/>
    <p:sldId id="333" r:id="rId19"/>
    <p:sldId id="334" r:id="rId20"/>
    <p:sldId id="335" r:id="rId21"/>
    <p:sldId id="336" r:id="rId22"/>
    <p:sldId id="337" r:id="rId23"/>
    <p:sldId id="296"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3FEB029-A9C3-3C09-DEE3-D818624D5E07}" name="Andrea Cox" initials="AC" userId="S::Andrea.Cox@education.vic.gov.au::447e3b5a-1b12-44c7-86b1-b174bf93914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480"/>
    <p:restoredTop sz="94674"/>
  </p:normalViewPr>
  <p:slideViewPr>
    <p:cSldViewPr snapToGrid="0" snapToObjects="1" showGuides="1">
      <p:cViewPr varScale="1">
        <p:scale>
          <a:sx n="76" d="100"/>
          <a:sy n="76" d="100"/>
        </p:scale>
        <p:origin x="786" y="84"/>
      </p:cViewPr>
      <p:guideLst>
        <p:guide orient="horz" pos="2160"/>
        <p:guide pos="3863"/>
      </p:guideLst>
    </p:cSldViewPr>
  </p:slideViewPr>
  <p:notesTextViewPr>
    <p:cViewPr>
      <p:scale>
        <a:sx n="1" d="1"/>
        <a:sy n="1" d="1"/>
      </p:scale>
      <p:origin x="0" y="0"/>
    </p:cViewPr>
  </p:notesTextViewPr>
  <p:notesViewPr>
    <p:cSldViewPr snapToGrid="0" snapToObjects="1">
      <p:cViewPr varScale="1">
        <p:scale>
          <a:sx n="117" d="100"/>
          <a:sy n="117" d="100"/>
        </p:scale>
        <p:origin x="522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BDB7153-68BA-B44E-B8EF-12269C17337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989BABD-E247-384F-8F40-4F1002011BF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7DAE4B8-3FE8-BF4F-968D-CB20E7FFECB4}" type="datetimeFigureOut">
              <a:rPr lang="en-US" smtClean="0"/>
              <a:t>11/23/2023</a:t>
            </a:fld>
            <a:endParaRPr lang="en-US"/>
          </a:p>
        </p:txBody>
      </p:sp>
      <p:sp>
        <p:nvSpPr>
          <p:cNvPr id="4" name="Footer Placeholder 3">
            <a:extLst>
              <a:ext uri="{FF2B5EF4-FFF2-40B4-BE49-F238E27FC236}">
                <a16:creationId xmlns:a16="http://schemas.microsoft.com/office/drawing/2014/main" id="{78E60DBD-444D-D740-9C62-E30981394FF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3B738EA-2827-EF4C-A2F4-629FCB80527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378FFE0-9235-D44B-8F7B-44D7E3C74978}" type="slidenum">
              <a:rPr lang="en-US" smtClean="0"/>
              <a:t>‹#›</a:t>
            </a:fld>
            <a:endParaRPr lang="en-US"/>
          </a:p>
        </p:txBody>
      </p:sp>
    </p:spTree>
    <p:extLst>
      <p:ext uri="{BB962C8B-B14F-4D97-AF65-F5344CB8AC3E}">
        <p14:creationId xmlns:p14="http://schemas.microsoft.com/office/powerpoint/2010/main" val="31634724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DB6F6F-BF66-B147-B528-34B96D2910EC}" type="datetimeFigureOut">
              <a:rPr lang="en-US" smtClean="0"/>
              <a:t>11/23/2023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6696EE-E175-4144-B35C-D4A1B167B917}" type="slidenum">
              <a:rPr lang="en-US" smtClean="0"/>
              <a:t>‹#›</a:t>
            </a:fld>
            <a:endParaRPr lang="en-US"/>
          </a:p>
        </p:txBody>
      </p:sp>
    </p:spTree>
    <p:extLst>
      <p:ext uri="{BB962C8B-B14F-4D97-AF65-F5344CB8AC3E}">
        <p14:creationId xmlns:p14="http://schemas.microsoft.com/office/powerpoint/2010/main" val="15135777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jp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 Cover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E164A3-5CD8-D841-B61D-6CEA56BC5C6B}"/>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0" y="-118533"/>
            <a:ext cx="12223857" cy="3009289"/>
          </a:xfrm>
          <a:prstGeom prst="rect">
            <a:avLst/>
          </a:prstGeom>
        </p:spPr>
      </p:pic>
      <p:pic>
        <p:nvPicPr>
          <p:cNvPr id="6" name="Picture 5">
            <a:extLst>
              <a:ext uri="{FF2B5EF4-FFF2-40B4-BE49-F238E27FC236}">
                <a16:creationId xmlns:a16="http://schemas.microsoft.com/office/drawing/2014/main" id="{C1CA92F9-CB3C-5B44-A9D0-FF68720C658D}"/>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9085770" y="-70405"/>
            <a:ext cx="3138086" cy="6623419"/>
          </a:xfrm>
          <a:prstGeom prst="rect">
            <a:avLst/>
          </a:prstGeom>
        </p:spPr>
      </p:pic>
      <p:sp>
        <p:nvSpPr>
          <p:cNvPr id="2" name="Title 1"/>
          <p:cNvSpPr>
            <a:spLocks noGrp="1"/>
          </p:cNvSpPr>
          <p:nvPr>
            <p:ph type="ctrTitle" hasCustomPrompt="1"/>
          </p:nvPr>
        </p:nvSpPr>
        <p:spPr>
          <a:xfrm>
            <a:off x="431802" y="370045"/>
            <a:ext cx="6838574" cy="790418"/>
          </a:xfrm>
        </p:spPr>
        <p:txBody>
          <a:bodyPr anchor="t">
            <a:normAutofit/>
          </a:bodyPr>
          <a:lstStyle>
            <a:lvl1pPr algn="l">
              <a:defRPr sz="3000"/>
            </a:lvl1pPr>
          </a:lstStyle>
          <a:p>
            <a:r>
              <a:rPr lang="en-US" dirty="0"/>
              <a:t>Click to edit master title style</a:t>
            </a:r>
          </a:p>
        </p:txBody>
      </p:sp>
      <p:pic>
        <p:nvPicPr>
          <p:cNvPr id="5" name="Picture 4" descr="Shape&#10;&#10;Description automatically generated with medium confidence">
            <a:extLst>
              <a:ext uri="{FF2B5EF4-FFF2-40B4-BE49-F238E27FC236}">
                <a16:creationId xmlns:a16="http://schemas.microsoft.com/office/drawing/2014/main" id="{0E08091A-B8AB-7FE3-6327-FB38FBFD4A10}"/>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992081" y="368300"/>
            <a:ext cx="3722549" cy="540000"/>
          </a:xfrm>
          <a:prstGeom prst="rect">
            <a:avLst/>
          </a:prstGeom>
        </p:spPr>
      </p:pic>
      <p:pic>
        <p:nvPicPr>
          <p:cNvPr id="3" name="Picture 2" descr="A picture containing text, sign, grass&#10;&#10;Description automatically generated">
            <a:extLst>
              <a:ext uri="{FF2B5EF4-FFF2-40B4-BE49-F238E27FC236}">
                <a16:creationId xmlns:a16="http://schemas.microsoft.com/office/drawing/2014/main" id="{8582D04C-2162-FB4A-C26A-918444EFB93E}"/>
              </a:ext>
            </a:extLst>
          </p:cNvPr>
          <p:cNvPicPr>
            <a:picLocks noChangeAspect="1"/>
          </p:cNvPicPr>
          <p:nvPr userDrawn="1"/>
        </p:nvPicPr>
        <p:blipFill rotWithShape="1">
          <a:blip r:embed="rId5"/>
          <a:srcRect l="1135" r="2362" b="13403"/>
          <a:stretch/>
        </p:blipFill>
        <p:spPr>
          <a:xfrm>
            <a:off x="0" y="2742916"/>
            <a:ext cx="10445424" cy="4115084"/>
          </a:xfrm>
          <a:prstGeom prst="rect">
            <a:avLst/>
          </a:prstGeom>
        </p:spPr>
      </p:pic>
    </p:spTree>
    <p:extLst>
      <p:ext uri="{BB962C8B-B14F-4D97-AF65-F5344CB8AC3E}">
        <p14:creationId xmlns:p14="http://schemas.microsoft.com/office/powerpoint/2010/main" val="3993271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1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431801" y="1520824"/>
            <a:ext cx="11281832" cy="460851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05752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431802" y="1520825"/>
            <a:ext cx="5376332" cy="4608514"/>
          </a:xfrm>
          <a:prstGeom prst="rect">
            <a:avLst/>
          </a:prstGeom>
        </p:spPr>
        <p:txBody>
          <a:bodyPr/>
          <a:lstStyle>
            <a:lvl1pPr>
              <a:defRPr sz="2000"/>
            </a:lvl1pPr>
            <a:lvl3pPr marL="180000" indent="-180000">
              <a:tabLst/>
              <a:defRPr/>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p:cNvSpPr>
            <a:spLocks noGrp="1"/>
          </p:cNvSpPr>
          <p:nvPr>
            <p:ph sz="quarter" idx="10"/>
          </p:nvPr>
        </p:nvSpPr>
        <p:spPr>
          <a:xfrm>
            <a:off x="6288618" y="1520825"/>
            <a:ext cx="5422900" cy="4608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47921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 Column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
        <p:nvSpPr>
          <p:cNvPr id="3" name="Content Placeholder 2"/>
          <p:cNvSpPr>
            <a:spLocks noGrp="1"/>
          </p:cNvSpPr>
          <p:nvPr>
            <p:ph idx="1"/>
          </p:nvPr>
        </p:nvSpPr>
        <p:spPr>
          <a:xfrm>
            <a:off x="431803" y="1520824"/>
            <a:ext cx="3407831" cy="460851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4"/>
          </p:nvPr>
        </p:nvSpPr>
        <p:spPr>
          <a:xfrm>
            <a:off x="4320118" y="1520826"/>
            <a:ext cx="3456516" cy="46085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9"/>
          <p:cNvSpPr>
            <a:spLocks noGrp="1"/>
          </p:cNvSpPr>
          <p:nvPr>
            <p:ph sz="quarter" idx="15"/>
          </p:nvPr>
        </p:nvSpPr>
        <p:spPr>
          <a:xfrm>
            <a:off x="8257117" y="1520826"/>
            <a:ext cx="3454400" cy="46085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9310148"/>
      </p:ext>
    </p:extLst>
  </p:cSld>
  <p:clrMapOvr>
    <a:masterClrMapping/>
  </p:clrMapOvr>
  <p:extLst>
    <p:ext uri="{DCECCB84-F9BA-43D5-87BE-67443E8EF086}">
      <p15:sldGuideLst xmlns:p15="http://schemas.microsoft.com/office/powerpoint/2012/main">
        <p15:guide id="1" pos="4899" userDrawn="1">
          <p15:clr>
            <a:srgbClr val="FBAE40"/>
          </p15:clr>
        </p15:guide>
        <p15:guide id="2" pos="520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Divider">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907092" y="0"/>
            <a:ext cx="10282814" cy="6858001"/>
          </a:xfrm>
          <a:prstGeom prst="rect">
            <a:avLst/>
          </a:prstGeom>
        </p:spPr>
      </p:pic>
      <p:pic>
        <p:nvPicPr>
          <p:cNvPr id="4" name="Picture 3">
            <a:extLst>
              <a:ext uri="{FF2B5EF4-FFF2-40B4-BE49-F238E27FC236}">
                <a16:creationId xmlns:a16="http://schemas.microsoft.com/office/drawing/2014/main" id="{F01762F4-BDA6-A44F-B08C-0DB4C51D1FDE}"/>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0" y="3170"/>
            <a:ext cx="6712219" cy="6851660"/>
          </a:xfrm>
          <a:prstGeom prst="rect">
            <a:avLst/>
          </a:prstGeom>
        </p:spPr>
      </p:pic>
      <p:sp>
        <p:nvSpPr>
          <p:cNvPr id="16" name="Text Placeholder 2"/>
          <p:cNvSpPr>
            <a:spLocks noGrp="1"/>
          </p:cNvSpPr>
          <p:nvPr>
            <p:ph type="body" idx="1" hasCustomPrompt="1"/>
          </p:nvPr>
        </p:nvSpPr>
        <p:spPr>
          <a:xfrm>
            <a:off x="431801" y="2673350"/>
            <a:ext cx="3887788" cy="1187450"/>
          </a:xfrm>
          <a:prstGeom prst="rect">
            <a:avLst/>
          </a:prstGeom>
        </p:spPr>
        <p:txBody>
          <a:bodyPr>
            <a:normAutofit/>
          </a:bodyPr>
          <a:lstStyle>
            <a:lvl1pPr marL="0" indent="0">
              <a:buNone/>
              <a:defRPr sz="3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5" name="Picture 4" descr="A picture containing icon&#10;&#10;Description automatically generated">
            <a:extLst>
              <a:ext uri="{FF2B5EF4-FFF2-40B4-BE49-F238E27FC236}">
                <a16:creationId xmlns:a16="http://schemas.microsoft.com/office/drawing/2014/main" id="{3E6D9EAF-7B4F-D6F3-1ED3-B1A147B92FC8}"/>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469957" y="6155480"/>
            <a:ext cx="3358682" cy="487216"/>
          </a:xfrm>
          <a:prstGeom prst="rect">
            <a:avLst/>
          </a:prstGeom>
        </p:spPr>
      </p:pic>
    </p:spTree>
    <p:extLst>
      <p:ext uri="{BB962C8B-B14F-4D97-AF65-F5344CB8AC3E}">
        <p14:creationId xmlns:p14="http://schemas.microsoft.com/office/powerpoint/2010/main" val="41556103"/>
      </p:ext>
    </p:extLst>
  </p:cSld>
  <p:clrMapOvr>
    <a:masterClrMapping/>
  </p:clrMapOvr>
  <p:extLst>
    <p:ext uri="{DCECCB84-F9BA-43D5-87BE-67443E8EF086}">
      <p15:sldGuideLst xmlns:p15="http://schemas.microsoft.com/office/powerpoint/2012/main">
        <p15:guide id="1" orient="horz" pos="1684"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Text Placeholder 2"/>
          <p:cNvSpPr>
            <a:spLocks noGrp="1"/>
          </p:cNvSpPr>
          <p:nvPr>
            <p:ph type="body" idx="1" hasCustomPrompt="1"/>
          </p:nvPr>
        </p:nvSpPr>
        <p:spPr>
          <a:xfrm>
            <a:off x="431800" y="2673350"/>
            <a:ext cx="5376333" cy="1187450"/>
          </a:xfrm>
          <a:prstGeom prst="rect">
            <a:avLst/>
          </a:prstGeom>
        </p:spPr>
        <p:txBody>
          <a:bodyPr>
            <a:normAutofit/>
          </a:bodyPr>
          <a:lstStyle>
            <a:lvl1pPr marL="0" indent="0">
              <a:buNone/>
              <a:defRPr sz="30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pic>
        <p:nvPicPr>
          <p:cNvPr id="8" name="Picture 7">
            <a:extLst>
              <a:ext uri="{FF2B5EF4-FFF2-40B4-BE49-F238E27FC236}">
                <a16:creationId xmlns:a16="http://schemas.microsoft.com/office/drawing/2014/main" id="{05D802B9-E7B8-F04F-B026-D55A729857B6}"/>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10256217" y="2"/>
            <a:ext cx="1935782" cy="4096796"/>
          </a:xfrm>
          <a:prstGeom prst="rect">
            <a:avLst/>
          </a:prstGeom>
        </p:spPr>
      </p:pic>
      <p:pic>
        <p:nvPicPr>
          <p:cNvPr id="2" name="Picture 1" descr="A picture containing icon&#10;&#10;Description automatically generated">
            <a:extLst>
              <a:ext uri="{FF2B5EF4-FFF2-40B4-BE49-F238E27FC236}">
                <a16:creationId xmlns:a16="http://schemas.microsoft.com/office/drawing/2014/main" id="{CD21553F-C63B-AFCC-93A5-1B07795B7014}"/>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469957" y="6155480"/>
            <a:ext cx="3358682" cy="487216"/>
          </a:xfrm>
          <a:prstGeom prst="rect">
            <a:avLst/>
          </a:prstGeom>
        </p:spPr>
      </p:pic>
    </p:spTree>
    <p:extLst>
      <p:ext uri="{BB962C8B-B14F-4D97-AF65-F5344CB8AC3E}">
        <p14:creationId xmlns:p14="http://schemas.microsoft.com/office/powerpoint/2010/main" val="18128564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C072618-2FE5-EE4C-A863-CB0008A79B0D}"/>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Text Placeholder 3">
            <a:extLst>
              <a:ext uri="{FF2B5EF4-FFF2-40B4-BE49-F238E27FC236}">
                <a16:creationId xmlns:a16="http://schemas.microsoft.com/office/drawing/2014/main" id="{05F8B98D-0BF7-3447-8178-7EF7F9BED8AB}"/>
              </a:ext>
            </a:extLst>
          </p:cNvPr>
          <p:cNvSpPr>
            <a:spLocks noGrp="1"/>
          </p:cNvSpPr>
          <p:nvPr>
            <p:ph type="body" sz="quarter" idx="12"/>
          </p:nvPr>
        </p:nvSpPr>
        <p:spPr>
          <a:xfrm>
            <a:off x="431800" y="5141913"/>
            <a:ext cx="6853238" cy="1527175"/>
          </a:xfrm>
        </p:spPr>
        <p:txBody>
          <a:bodyPr anchor="b" anchorCtr="0">
            <a:normAutofit/>
          </a:bodyPr>
          <a:lstStyle>
            <a:lvl1pPr>
              <a:defRPr sz="800">
                <a:solidFill>
                  <a:schemeClr val="bg1"/>
                </a:solidFill>
              </a:defRPr>
            </a:lvl1pPr>
            <a:lvl2pPr>
              <a:defRPr sz="800">
                <a:solidFill>
                  <a:schemeClr val="bg1"/>
                </a:solidFill>
              </a:defRPr>
            </a:lvl2pPr>
            <a:lvl3pPr>
              <a:defRPr sz="800">
                <a:solidFill>
                  <a:schemeClr val="bg1"/>
                </a:solidFill>
              </a:defRPr>
            </a:lvl3pPr>
            <a:lvl4pPr>
              <a:defRPr sz="800">
                <a:solidFill>
                  <a:schemeClr val="bg1"/>
                </a:solidFill>
              </a:defRPr>
            </a:lvl4pPr>
            <a:lvl5pPr>
              <a:defRPr sz="800">
                <a:solidFill>
                  <a:schemeClr val="bg1"/>
                </a:solidFill>
              </a:defRPr>
            </a:lvl5pPr>
          </a:lstStyle>
          <a:p>
            <a:pPr lvl="0"/>
            <a:r>
              <a:rPr lang="en-US" dirty="0"/>
              <a:t>Click to edit Master text styles</a:t>
            </a:r>
          </a:p>
        </p:txBody>
      </p:sp>
      <p:pic>
        <p:nvPicPr>
          <p:cNvPr id="2" name="Picture 1" descr="A picture containing icon&#10;&#10;Description automatically generated">
            <a:extLst>
              <a:ext uri="{FF2B5EF4-FFF2-40B4-BE49-F238E27FC236}">
                <a16:creationId xmlns:a16="http://schemas.microsoft.com/office/drawing/2014/main" id="{9EA8897C-E30F-DFF7-351B-C01BFBE117C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401518" y="6155480"/>
            <a:ext cx="3358682" cy="487216"/>
          </a:xfrm>
          <a:prstGeom prst="rect">
            <a:avLst/>
          </a:prstGeom>
        </p:spPr>
      </p:pic>
      <p:pic>
        <p:nvPicPr>
          <p:cNvPr id="10" name="Picture 9">
            <a:extLst>
              <a:ext uri="{FF2B5EF4-FFF2-40B4-BE49-F238E27FC236}">
                <a16:creationId xmlns:a16="http://schemas.microsoft.com/office/drawing/2014/main" id="{192A4649-7037-854E-92A7-5B8F43999437}"/>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p:blipFill>
        <p:spPr>
          <a:xfrm>
            <a:off x="10256217" y="1"/>
            <a:ext cx="1935783" cy="4096798"/>
          </a:xfrm>
          <a:prstGeom prst="rect">
            <a:avLst/>
          </a:prstGeom>
        </p:spPr>
      </p:pic>
    </p:spTree>
    <p:extLst>
      <p:ext uri="{BB962C8B-B14F-4D97-AF65-F5344CB8AC3E}">
        <p14:creationId xmlns:p14="http://schemas.microsoft.com/office/powerpoint/2010/main" val="18218054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31801" y="372131"/>
            <a:ext cx="11280200" cy="788333"/>
          </a:xfrm>
          <a:prstGeom prst="rect">
            <a:avLst/>
          </a:prstGeom>
        </p:spPr>
        <p:txBody>
          <a:bodyPr vert="horz" lIns="0" tIns="0" rIns="0" bIns="0" rtlCol="0" anchor="t">
            <a:normAutofit/>
          </a:bodyPr>
          <a:lstStyle/>
          <a:p>
            <a:r>
              <a:rPr lang="en-US" dirty="0"/>
              <a:t>Click to edit master title</a:t>
            </a:r>
          </a:p>
        </p:txBody>
      </p:sp>
      <p:sp>
        <p:nvSpPr>
          <p:cNvPr id="15" name="Text Placeholder 14"/>
          <p:cNvSpPr>
            <a:spLocks noGrp="1"/>
          </p:cNvSpPr>
          <p:nvPr>
            <p:ph type="body" idx="1"/>
          </p:nvPr>
        </p:nvSpPr>
        <p:spPr>
          <a:xfrm>
            <a:off x="431800" y="1520824"/>
            <a:ext cx="11280201" cy="4608513"/>
          </a:xfrm>
          <a:prstGeom prst="rect">
            <a:avLst/>
          </a:prstGeom>
        </p:spPr>
        <p:txBody>
          <a:bodyPr vert="horz" lIns="0" tIns="0" rIns="0" bIns="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5"/>
          <p:cNvSpPr txBox="1">
            <a:spLocks/>
          </p:cNvSpPr>
          <p:nvPr userDrawn="1"/>
        </p:nvSpPr>
        <p:spPr>
          <a:xfrm>
            <a:off x="11129640" y="6315263"/>
            <a:ext cx="582361"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DA24533-5F6B-C74A-A407-C6E152561DB3}" type="slidenum">
              <a:rPr lang="en-US" sz="1200" smtClean="0">
                <a:latin typeface="Arial" charset="0"/>
                <a:ea typeface="Arial" charset="0"/>
                <a:cs typeface="Arial" charset="0"/>
              </a:rPr>
              <a:pPr/>
              <a:t>‹#›</a:t>
            </a:fld>
            <a:endParaRPr lang="en-US" sz="1200" dirty="0">
              <a:latin typeface="Arial" charset="0"/>
              <a:ea typeface="Arial" charset="0"/>
              <a:cs typeface="Arial" charset="0"/>
            </a:endParaRPr>
          </a:p>
        </p:txBody>
      </p:sp>
    </p:spTree>
    <p:extLst>
      <p:ext uri="{BB962C8B-B14F-4D97-AF65-F5344CB8AC3E}">
        <p14:creationId xmlns:p14="http://schemas.microsoft.com/office/powerpoint/2010/main" val="19373205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74" r:id="rId3"/>
    <p:sldLayoutId id="2147483675" r:id="rId4"/>
    <p:sldLayoutId id="2147483673" r:id="rId5"/>
    <p:sldLayoutId id="2147483663" r:id="rId6"/>
    <p:sldLayoutId id="2147483685" r:id="rId7"/>
  </p:sldLayoutIdLst>
  <p:txStyles>
    <p:titleStyle>
      <a:lvl1pPr algn="l" defTabSz="914400" rtl="0" eaLnBrk="1" latinLnBrk="0" hangingPunct="1">
        <a:lnSpc>
          <a:spcPct val="90000"/>
        </a:lnSpc>
        <a:spcBef>
          <a:spcPct val="0"/>
        </a:spcBef>
        <a:buNone/>
        <a:defRPr sz="3000" b="1" i="0" kern="1200" baseline="0">
          <a:solidFill>
            <a:schemeClr val="accent1"/>
          </a:solidFill>
          <a:latin typeface="Arial" charset="0"/>
          <a:ea typeface="Arial" charset="0"/>
          <a:cs typeface="Arial" charset="0"/>
        </a:defRPr>
      </a:lvl1pPr>
    </p:titleStyle>
    <p:body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accent1"/>
          </a:solidFill>
          <a:latin typeface="Arial" charset="0"/>
          <a:ea typeface="Arial" charset="0"/>
          <a:cs typeface="Arial" charset="0"/>
        </a:defRPr>
      </a:lvl1pPr>
      <a:lvl2pPr marL="0" indent="0" algn="l" defTabSz="914400" rtl="0" eaLnBrk="1" latinLnBrk="0" hangingPunct="1">
        <a:lnSpc>
          <a:spcPct val="100000"/>
        </a:lnSpc>
        <a:spcBef>
          <a:spcPts val="500"/>
        </a:spcBef>
        <a:buFont typeface="Arial" panose="020B0604020202020204" pitchFamily="34" charset="0"/>
        <a:buNone/>
        <a:defRPr sz="1800" kern="1200">
          <a:solidFill>
            <a:schemeClr val="bg2">
              <a:lumMod val="10000"/>
            </a:schemeClr>
          </a:solidFill>
          <a:latin typeface="Arial" charset="0"/>
          <a:ea typeface="Arial" charset="0"/>
          <a:cs typeface="Arial" charset="0"/>
        </a:defRPr>
      </a:lvl2pPr>
      <a:lvl3pPr marL="180000" indent="-180000" algn="l" defTabSz="914400" rtl="0" eaLnBrk="1" latinLnBrk="0" hangingPunct="1">
        <a:lnSpc>
          <a:spcPct val="100000"/>
        </a:lnSpc>
        <a:spcBef>
          <a:spcPts val="600"/>
        </a:spcBef>
        <a:buFont typeface="Arial" panose="020B0604020202020204" pitchFamily="34" charset="0"/>
        <a:buChar char="•"/>
        <a:defRPr sz="1800" kern="1200" baseline="0">
          <a:solidFill>
            <a:schemeClr val="bg2">
              <a:lumMod val="10000"/>
            </a:schemeClr>
          </a:solidFill>
          <a:latin typeface="Arial" charset="0"/>
          <a:ea typeface="Arial" charset="0"/>
          <a:cs typeface="Arial" charset="0"/>
        </a:defRPr>
      </a:lvl3pPr>
      <a:lvl4pPr marL="360000" indent="-180000" algn="l" defTabSz="914400" rtl="0" eaLnBrk="1" latinLnBrk="0" hangingPunct="1">
        <a:lnSpc>
          <a:spcPct val="100000"/>
        </a:lnSpc>
        <a:spcBef>
          <a:spcPts val="500"/>
        </a:spcBef>
        <a:buFont typeface=".AppleSystemUIFont" charset="-120"/>
        <a:buChar char="-"/>
        <a:defRPr sz="1800" kern="1200" baseline="0">
          <a:solidFill>
            <a:schemeClr val="bg2">
              <a:lumMod val="10000"/>
            </a:schemeClr>
          </a:solidFill>
          <a:latin typeface="Arial" charset="0"/>
          <a:ea typeface="Arial" charset="0"/>
          <a:cs typeface="Arial" charset="0"/>
        </a:defRPr>
      </a:lvl4pPr>
      <a:lvl5pPr marL="540000" indent="-180000" algn="l" defTabSz="914400" rtl="0" eaLnBrk="1" latinLnBrk="0" hangingPunct="1">
        <a:lnSpc>
          <a:spcPct val="100000"/>
        </a:lnSpc>
        <a:spcBef>
          <a:spcPts val="500"/>
        </a:spcBef>
        <a:buFont typeface="Courier New" charset="0"/>
        <a:buChar char="o"/>
        <a:defRPr sz="1800" kern="1200">
          <a:solidFill>
            <a:schemeClr val="bg2">
              <a:lumMod val="10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72" userDrawn="1">
          <p15:clr>
            <a:srgbClr val="F26B43"/>
          </p15:clr>
        </p15:guide>
        <p15:guide id="2" pos="2116" userDrawn="1">
          <p15:clr>
            <a:srgbClr val="F26B43"/>
          </p15:clr>
        </p15:guide>
        <p15:guide id="3" pos="1813" userDrawn="1">
          <p15:clr>
            <a:srgbClr val="F26B43"/>
          </p15:clr>
        </p15:guide>
        <p15:guide id="4" pos="3961" userDrawn="1">
          <p15:clr>
            <a:srgbClr val="F26B43"/>
          </p15:clr>
        </p15:guide>
        <p15:guide id="5" pos="3659" userDrawn="1">
          <p15:clr>
            <a:srgbClr val="F26B43"/>
          </p15:clr>
        </p15:guide>
        <p15:guide id="6" pos="7379" userDrawn="1">
          <p15:clr>
            <a:srgbClr val="F26B43"/>
          </p15:clr>
        </p15:guide>
        <p15:guide id="7" orient="horz" pos="232" userDrawn="1">
          <p15:clr>
            <a:srgbClr val="F26B43"/>
          </p15:clr>
        </p15:guide>
        <p15:guide id="8" pos="5836" userDrawn="1">
          <p15:clr>
            <a:srgbClr val="F26B43"/>
          </p15:clr>
        </p15:guide>
        <p15:guide id="9" pos="5503" userDrawn="1">
          <p15:clr>
            <a:srgbClr val="F26B43"/>
          </p15:clr>
        </p15:guide>
        <p15:guide id="10" pos="2419" userDrawn="1">
          <p15:clr>
            <a:srgbClr val="F26B43"/>
          </p15:clr>
        </p15:guide>
        <p15:guide id="11" pos="2721" userDrawn="1">
          <p15:clr>
            <a:srgbClr val="F26B43"/>
          </p15:clr>
        </p15:guide>
        <p15:guide id="12" orient="horz" pos="731" userDrawn="1">
          <p15:clr>
            <a:srgbClr val="F26B43"/>
          </p15:clr>
        </p15:guide>
        <p15:guide id="13" orient="horz" pos="958" userDrawn="1">
          <p15:clr>
            <a:srgbClr val="F26B43"/>
          </p15:clr>
        </p15:guide>
        <p15:guide id="14" orient="horz" pos="4201" userDrawn="1">
          <p15:clr>
            <a:srgbClr val="F26B43"/>
          </p15:clr>
        </p15:guide>
        <p15:guide id="15" orient="horz" pos="3974" userDrawn="1">
          <p15:clr>
            <a:srgbClr val="F26B43"/>
          </p15:clr>
        </p15:guide>
        <p15:guide id="16" orient="horz" pos="3861" userDrawn="1">
          <p15:clr>
            <a:srgbClr val="F26B43"/>
          </p15:clr>
        </p15:guide>
        <p15:guide id="17" orient="horz" pos="2432" userDrawn="1">
          <p15:clr>
            <a:srgbClr val="F26B43"/>
          </p15:clr>
        </p15:guide>
        <p15:guide id="18" orient="horz" pos="168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education.vic.gov.au/about/programs/health/pages/closures.aspx"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cfa.vic.gov.au/plan-prepare/before-and-during-a-fire/your-bushfire-plan"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www.education.vic.gov.au/about/programs/health/pages/closures.aspx"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hyperlink" Target="https://aus01.safelinks.protection.outlook.com/?url=https%3A%2F%2Fwww.cfa.vic.gov.au%2Fplan-prepare&amp;data=05%7C01%7Calexandra.teuben%40education.vic.gov.au%7C366640398b8242c6a81508da92145d82%7Cd96cb3371a8744cfb69b3cec334a4c1f%7C0%7C0%7C637982913423047812%7CUnknown%7CTWFpbGZsb3d8eyJWIjoiMC4wLjAwMDAiLCJQIjoiV2luMzIiLCJBTiI6Ik1haWwiLCJXVCI6Mn0%3D%7C3000%7C%7C%7C&amp;sdata=4fLQiUm8L6huB%2B9QcV6EFSvDpNoNtkft5W8CVczHJlM%3D&amp;reserved=0" TargetMode="External"/><Relationship Id="rId7" Type="http://schemas.openxmlformats.org/officeDocument/2006/relationships/hyperlink" Target="https://twitter.com/vicemergency" TargetMode="External"/><Relationship Id="rId2" Type="http://schemas.openxmlformats.org/officeDocument/2006/relationships/hyperlink" Target="https://www2.education.vic.gov.au/pal/bushfire-and-grassfire-preparedness/policy" TargetMode="External"/><Relationship Id="rId1" Type="http://schemas.openxmlformats.org/officeDocument/2006/relationships/slideLayout" Target="../slideLayouts/slideLayout2.xml"/><Relationship Id="rId6" Type="http://schemas.openxmlformats.org/officeDocument/2006/relationships/hyperlink" Target="https://emergency.vic.gov.au/" TargetMode="External"/><Relationship Id="rId5" Type="http://schemas.openxmlformats.org/officeDocument/2006/relationships/hyperlink" Target="https://aus01.safelinks.protection.outlook.com/?url=https%3A%2F%2Fwww.cfa.vic.gov.au%2Fplan-prepare%2Fbefore-and-during-a-fire%2Ffire-ready-kit&amp;data=05%7C01%7Calexandra.teuben%40education.vic.gov.au%7C366640398b8242c6a81508da92145d82%7Cd96cb3371a8744cfb69b3cec334a4c1f%7C0%7C0%7C637982913423204055%7CUnknown%7CTWFpbGZsb3d8eyJWIjoiMC4wLjAwMDAiLCJQIjoiV2luMzIiLCJBTiI6Ik1haWwiLCJXVCI6Mn0%3D%7C3000%7C%7C%7C&amp;sdata=s5nvWnD07y7MldA7QvlnpbsZuf%2Ff0szPgB%2BFuNZmWNo%3D&amp;reserved=0" TargetMode="External"/><Relationship Id="rId4" Type="http://schemas.openxmlformats.org/officeDocument/2006/relationships/hyperlink" Target="https://aus01.safelinks.protection.outlook.com/?url=https%3A%2F%2Fwww.cfa.vic.gov.au%2Fplan-prepare%2Fbefore-and-during-a-fire%2Fyour-guide-to-survival&amp;data=05%7C01%7Calexandra.teuben%40education.vic.gov.au%7C366640398b8242c6a81508da92145d82%7Cd96cb3371a8744cfb69b3cec334a4c1f%7C0%7C0%7C637982913423204055%7CUnknown%7CTWFpbGZsb3d8eyJWIjoiMC4wLjAwMDAiLCJQIjoiV2luMzIiLCJBTiI6Ik1haWwiLCJXVCI6Mn0%3D%7C3000%7C%7C%7C&amp;sdata=1idQJ56DQVJ4xTzzVWi9yKXkGMVuTSZJfhvqTAkMNJQ%3D&amp;reserved=0"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Ensuring our school is bushfire ready</a:t>
            </a:r>
          </a:p>
        </p:txBody>
      </p:sp>
    </p:spTree>
    <p:extLst>
      <p:ext uri="{BB962C8B-B14F-4D97-AF65-F5344CB8AC3E}">
        <p14:creationId xmlns:p14="http://schemas.microsoft.com/office/powerpoint/2010/main" val="17347491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867CAB0-EB6E-61C9-3B64-1267637FBA22}"/>
              </a:ext>
            </a:extLst>
          </p:cNvPr>
          <p:cNvSpPr txBox="1">
            <a:spLocks/>
          </p:cNvSpPr>
          <p:nvPr/>
        </p:nvSpPr>
        <p:spPr>
          <a:xfrm>
            <a:off x="431801" y="370045"/>
            <a:ext cx="11281833" cy="79041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000" b="1" i="0" kern="1200" baseline="0">
                <a:solidFill>
                  <a:schemeClr val="accent1"/>
                </a:solidFill>
                <a:latin typeface="Arial" charset="0"/>
                <a:ea typeface="Arial" charset="0"/>
                <a:cs typeface="Arial" charset="0"/>
              </a:defRPr>
            </a:lvl1pPr>
          </a:lstStyle>
          <a:p>
            <a:r>
              <a:rPr lang="en-AU" sz="3600" dirty="0"/>
              <a:t>Responding to the advice</a:t>
            </a:r>
          </a:p>
        </p:txBody>
      </p:sp>
      <p:sp>
        <p:nvSpPr>
          <p:cNvPr id="12" name="Content Placeholder 2">
            <a:extLst>
              <a:ext uri="{FF2B5EF4-FFF2-40B4-BE49-F238E27FC236}">
                <a16:creationId xmlns:a16="http://schemas.microsoft.com/office/drawing/2014/main" id="{A2F48FC5-B0A7-AE83-E206-A95E5B09EE18}"/>
              </a:ext>
            </a:extLst>
          </p:cNvPr>
          <p:cNvSpPr>
            <a:spLocks noGrp="1"/>
          </p:cNvSpPr>
          <p:nvPr>
            <p:ph idx="1"/>
          </p:nvPr>
        </p:nvSpPr>
        <p:spPr>
          <a:xfrm>
            <a:off x="478366" y="1058780"/>
            <a:ext cx="10920884" cy="5420786"/>
          </a:xfrm>
        </p:spPr>
        <p:txBody>
          <a:bodyPr>
            <a:noAutofit/>
          </a:bodyPr>
          <a:lstStyle/>
          <a:p>
            <a:pPr marL="522900" lvl="2" indent="-342900"/>
            <a:endParaRPr lang="en-US" sz="2200" dirty="0">
              <a:solidFill>
                <a:srgbClr val="FF0000"/>
              </a:solidFill>
              <a:latin typeface="+mn-lt"/>
            </a:endParaRPr>
          </a:p>
          <a:p>
            <a:pPr marL="522900" lvl="2" indent="-342900"/>
            <a:r>
              <a:rPr lang="en-US" sz="2200" dirty="0">
                <a:solidFill>
                  <a:schemeClr val="tx1"/>
                </a:solidFill>
                <a:latin typeface="+mn-lt"/>
              </a:rPr>
              <a:t>Our families play an important role in enacting our bushfire plans. </a:t>
            </a:r>
          </a:p>
          <a:p>
            <a:pPr lvl="2" indent="0">
              <a:buNone/>
            </a:pPr>
            <a:endParaRPr lang="en-US" sz="2200" dirty="0">
              <a:solidFill>
                <a:schemeClr val="tx1"/>
              </a:solidFill>
              <a:latin typeface="+mn-lt"/>
            </a:endParaRPr>
          </a:p>
          <a:p>
            <a:pPr marL="522900" lvl="2" indent="-342900"/>
            <a:r>
              <a:rPr lang="en-US" sz="2200" dirty="0">
                <a:solidFill>
                  <a:schemeClr val="tx1"/>
                </a:solidFill>
                <a:latin typeface="+mn-lt"/>
              </a:rPr>
              <a:t>Monitor your communications during the fire season to stay up to date. Follow the instructions provided by the school in these communications.</a:t>
            </a:r>
          </a:p>
          <a:p>
            <a:pPr marL="522900" lvl="2" indent="-342900"/>
            <a:endParaRPr lang="en-AU" sz="2200" dirty="0">
              <a:latin typeface="+mn-lt"/>
            </a:endParaRPr>
          </a:p>
          <a:p>
            <a:pPr marL="522900" lvl="2" indent="-342900"/>
            <a:r>
              <a:rPr lang="en-AU" sz="2200" dirty="0">
                <a:solidFill>
                  <a:schemeClr val="tx1"/>
                </a:solidFill>
                <a:latin typeface="+mn-lt"/>
              </a:rPr>
              <a:t>Be aware that for days when we will close due to </a:t>
            </a:r>
            <a:r>
              <a:rPr lang="en-US" sz="2200" b="1" dirty="0">
                <a:solidFill>
                  <a:schemeClr val="tx1"/>
                </a:solidFill>
                <a:latin typeface="+mn-lt"/>
              </a:rPr>
              <a:t>Catastrophic </a:t>
            </a:r>
            <a:r>
              <a:rPr lang="en-US" sz="2200" dirty="0">
                <a:solidFill>
                  <a:schemeClr val="tx1"/>
                </a:solidFill>
                <a:latin typeface="+mn-lt"/>
              </a:rPr>
              <a:t>fire danger, once the closure has been confirmed by the school, we will not change our plan, even if the forecast changes. </a:t>
            </a:r>
            <a:r>
              <a:rPr lang="en-AU" sz="2200" dirty="0">
                <a:latin typeface="+mn-lt"/>
              </a:rPr>
              <a:t>This will help limit confusion and provide time for you to make alternative care arrangements for your children.</a:t>
            </a:r>
          </a:p>
          <a:p>
            <a:pPr marL="522900" lvl="2" indent="-342900"/>
            <a:endParaRPr lang="en-AU" sz="2200" dirty="0">
              <a:latin typeface="+mn-lt"/>
            </a:endParaRPr>
          </a:p>
          <a:p>
            <a:pPr marL="522900" lvl="2" indent="-342900"/>
            <a:r>
              <a:rPr lang="en-AU" sz="2200" dirty="0">
                <a:latin typeface="+mn-lt"/>
              </a:rPr>
              <a:t>Find out more - information on school closure and school bus service cancellations, including advice on re-opening is available from the </a:t>
            </a:r>
            <a:r>
              <a:rPr lang="en-AU" sz="2200" u="sng" dirty="0">
                <a:solidFill>
                  <a:srgbClr val="0070C0"/>
                </a:solidFill>
                <a:hlinkClick r:id="rId2">
                  <a:extLst>
                    <a:ext uri="{A12FA001-AC4F-418D-AE19-62706E023703}">
                      <ahyp:hlinkClr xmlns:ahyp="http://schemas.microsoft.com/office/drawing/2018/hyperlinkcolor" val="tx"/>
                    </a:ext>
                  </a:extLst>
                </a:hlinkClick>
              </a:rPr>
              <a:t>department's website</a:t>
            </a:r>
            <a:r>
              <a:rPr lang="en-AU" sz="2200" u="sng" dirty="0"/>
              <a:t>.</a:t>
            </a:r>
          </a:p>
          <a:p>
            <a:pPr marL="522900" lvl="2" indent="-342900"/>
            <a:endParaRPr lang="en-AU" sz="2200" dirty="0">
              <a:latin typeface="+mn-lt"/>
            </a:endParaRPr>
          </a:p>
          <a:p>
            <a:pPr lvl="2" indent="0">
              <a:buNone/>
            </a:pPr>
            <a:endParaRPr lang="en-US" sz="2200" dirty="0">
              <a:solidFill>
                <a:schemeClr val="tx1"/>
              </a:solidFill>
              <a:latin typeface="+mn-lt"/>
            </a:endParaRPr>
          </a:p>
        </p:txBody>
      </p:sp>
    </p:spTree>
    <p:extLst>
      <p:ext uri="{BB962C8B-B14F-4D97-AF65-F5344CB8AC3E}">
        <p14:creationId xmlns:p14="http://schemas.microsoft.com/office/powerpoint/2010/main" val="30294493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AU" sz="3200" dirty="0">
                <a:latin typeface="Segoe UI" panose="020B0502040204020203" pitchFamily="34" charset="0"/>
              </a:rPr>
              <a:t>Preparing</a:t>
            </a:r>
            <a:r>
              <a:rPr lang="en-AU" sz="3200" dirty="0">
                <a:effectLst/>
                <a:latin typeface="Segoe UI" panose="020B0502040204020203" pitchFamily="34" charset="0"/>
              </a:rPr>
              <a:t> for the fire season</a:t>
            </a:r>
            <a:endParaRPr lang="en-US" sz="4800" dirty="0"/>
          </a:p>
        </p:txBody>
      </p:sp>
    </p:spTree>
    <p:extLst>
      <p:ext uri="{BB962C8B-B14F-4D97-AF65-F5344CB8AC3E}">
        <p14:creationId xmlns:p14="http://schemas.microsoft.com/office/powerpoint/2010/main" val="22165547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867CAB0-EB6E-61C9-3B64-1267637FBA22}"/>
              </a:ext>
            </a:extLst>
          </p:cNvPr>
          <p:cNvSpPr txBox="1">
            <a:spLocks/>
          </p:cNvSpPr>
          <p:nvPr/>
        </p:nvSpPr>
        <p:spPr>
          <a:xfrm>
            <a:off x="431801" y="370045"/>
            <a:ext cx="11281833" cy="79041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000" b="1" i="0" kern="1200" baseline="0">
                <a:solidFill>
                  <a:schemeClr val="accent1"/>
                </a:solidFill>
                <a:latin typeface="Arial" charset="0"/>
                <a:ea typeface="Arial" charset="0"/>
                <a:cs typeface="Arial" charset="0"/>
              </a:defRPr>
            </a:lvl1pPr>
          </a:lstStyle>
          <a:p>
            <a:r>
              <a:rPr lang="en-US" sz="3600" dirty="0"/>
              <a:t>What can you do to prepare</a:t>
            </a:r>
          </a:p>
        </p:txBody>
      </p:sp>
      <p:sp>
        <p:nvSpPr>
          <p:cNvPr id="12" name="Content Placeholder 2">
            <a:extLst>
              <a:ext uri="{FF2B5EF4-FFF2-40B4-BE49-F238E27FC236}">
                <a16:creationId xmlns:a16="http://schemas.microsoft.com/office/drawing/2014/main" id="{A2F48FC5-B0A7-AE83-E206-A95E5B09EE18}"/>
              </a:ext>
            </a:extLst>
          </p:cNvPr>
          <p:cNvSpPr>
            <a:spLocks noGrp="1"/>
          </p:cNvSpPr>
          <p:nvPr>
            <p:ph idx="1"/>
          </p:nvPr>
        </p:nvSpPr>
        <p:spPr>
          <a:xfrm>
            <a:off x="660706" y="1200822"/>
            <a:ext cx="10514203" cy="5327490"/>
          </a:xfrm>
        </p:spPr>
        <p:txBody>
          <a:bodyPr>
            <a:normAutofit fontScale="92500"/>
          </a:bodyPr>
          <a:lstStyle/>
          <a:p>
            <a:pPr marL="342900" indent="-342900">
              <a:buFont typeface="Arial" panose="020B0604020202020204" pitchFamily="34" charset="0"/>
              <a:buChar char="•"/>
            </a:pPr>
            <a:r>
              <a:rPr lang="en-AU" sz="2400" b="1" dirty="0">
                <a:solidFill>
                  <a:schemeClr val="tx1"/>
                </a:solidFill>
              </a:rPr>
              <a:t>Make sure </a:t>
            </a:r>
            <a:r>
              <a:rPr lang="en-AU" sz="2400" dirty="0">
                <a:solidFill>
                  <a:schemeClr val="tx1"/>
                </a:solidFill>
              </a:rPr>
              <a:t>you understand the fire danger for our area.</a:t>
            </a:r>
          </a:p>
          <a:p>
            <a:pPr marL="342900" indent="-342900">
              <a:buFont typeface="Arial" panose="020B0604020202020204" pitchFamily="34" charset="0"/>
              <a:buChar char="•"/>
            </a:pPr>
            <a:r>
              <a:rPr lang="en-AU" sz="2400" b="1" dirty="0">
                <a:solidFill>
                  <a:schemeClr val="tx1"/>
                </a:solidFill>
              </a:rPr>
              <a:t>Review and update </a:t>
            </a:r>
            <a:r>
              <a:rPr lang="en-AU" sz="2400" dirty="0">
                <a:solidFill>
                  <a:schemeClr val="tx1"/>
                </a:solidFill>
              </a:rPr>
              <a:t>your family’s bushfire survival plan, including how your child will be cared for when the school or childcare service is closed due to threat of fire. </a:t>
            </a:r>
            <a:r>
              <a:rPr lang="en-AU" sz="2400" b="1" dirty="0">
                <a:solidFill>
                  <a:schemeClr val="tx1"/>
                </a:solidFill>
              </a:rPr>
              <a:t>Your child should not be left unattended.</a:t>
            </a:r>
          </a:p>
          <a:p>
            <a:pPr marL="342900" indent="-342900">
              <a:buFont typeface="Arial" panose="020B0604020202020204" pitchFamily="34" charset="0"/>
              <a:buChar char="•"/>
            </a:pPr>
            <a:r>
              <a:rPr lang="en-AU" sz="2400" b="1" dirty="0">
                <a:solidFill>
                  <a:schemeClr val="tx1"/>
                </a:solidFill>
              </a:rPr>
              <a:t>Check </a:t>
            </a:r>
            <a:r>
              <a:rPr lang="en-AU" sz="2400" dirty="0">
                <a:solidFill>
                  <a:schemeClr val="tx1"/>
                </a:solidFill>
              </a:rPr>
              <a:t>that</a:t>
            </a:r>
            <a:r>
              <a:rPr lang="en-AU" sz="2400" b="1" dirty="0">
                <a:solidFill>
                  <a:schemeClr val="tx1"/>
                </a:solidFill>
              </a:rPr>
              <a:t> </a:t>
            </a:r>
            <a:r>
              <a:rPr lang="en-AU" sz="2400" dirty="0">
                <a:solidFill>
                  <a:schemeClr val="tx1"/>
                </a:solidFill>
              </a:rPr>
              <a:t>we have your current contact details, including mobile phone number.</a:t>
            </a:r>
          </a:p>
          <a:p>
            <a:pPr marL="342900" indent="-342900">
              <a:buFont typeface="Arial" panose="020B0604020202020204" pitchFamily="34" charset="0"/>
              <a:buChar char="•"/>
            </a:pPr>
            <a:r>
              <a:rPr lang="en-AU" sz="2400" b="1" dirty="0">
                <a:solidFill>
                  <a:schemeClr val="tx1"/>
                </a:solidFill>
              </a:rPr>
              <a:t>Keep in touch </a:t>
            </a:r>
            <a:r>
              <a:rPr lang="en-AU" sz="2400" dirty="0">
                <a:solidFill>
                  <a:schemeClr val="tx1"/>
                </a:solidFill>
              </a:rPr>
              <a:t>with us by reading our newsletters and </a:t>
            </a:r>
            <a:r>
              <a:rPr lang="en-AU" sz="2400" dirty="0" err="1">
                <a:solidFill>
                  <a:schemeClr val="tx1"/>
                </a:solidFill>
              </a:rPr>
              <a:t>xuno</a:t>
            </a:r>
            <a:r>
              <a:rPr lang="en-AU" sz="2400" dirty="0">
                <a:solidFill>
                  <a:schemeClr val="tx1"/>
                </a:solidFill>
              </a:rPr>
              <a:t> messages, checking our website, talking to your child’s teacher and to others in our school community.</a:t>
            </a:r>
          </a:p>
          <a:p>
            <a:pPr marL="342900" indent="-342900">
              <a:buFont typeface="Arial" panose="020B0604020202020204" pitchFamily="34" charset="0"/>
              <a:buChar char="•"/>
            </a:pPr>
            <a:r>
              <a:rPr lang="en-AU" sz="2400" b="1" dirty="0">
                <a:solidFill>
                  <a:schemeClr val="tx1"/>
                </a:solidFill>
              </a:rPr>
              <a:t>Understand</a:t>
            </a:r>
            <a:r>
              <a:rPr lang="en-AU" sz="2400" dirty="0">
                <a:solidFill>
                  <a:schemeClr val="tx1"/>
                </a:solidFill>
              </a:rPr>
              <a:t> our Emergency Management Plan and your role in keeping the school, its students and staff safe.</a:t>
            </a:r>
          </a:p>
          <a:p>
            <a:pPr marL="342900" indent="-342900">
              <a:buFont typeface="Arial" panose="020B0604020202020204" pitchFamily="34" charset="0"/>
              <a:buChar char="•"/>
            </a:pPr>
            <a:r>
              <a:rPr lang="en-AU" sz="2400" b="1" dirty="0">
                <a:solidFill>
                  <a:schemeClr val="tx1"/>
                </a:solidFill>
              </a:rPr>
              <a:t>Talk to your child </a:t>
            </a:r>
            <a:r>
              <a:rPr lang="en-AU" sz="2400" dirty="0">
                <a:solidFill>
                  <a:schemeClr val="tx1"/>
                </a:solidFill>
              </a:rPr>
              <a:t>about bushfires and your family’s bushfire survival plan.</a:t>
            </a:r>
          </a:p>
          <a:p>
            <a:pPr marL="342900" indent="-342900">
              <a:buFont typeface="Arial" panose="020B0604020202020204" pitchFamily="34" charset="0"/>
              <a:buChar char="•"/>
            </a:pPr>
            <a:r>
              <a:rPr lang="en-AU" sz="2400" b="1" dirty="0">
                <a:solidFill>
                  <a:schemeClr val="tx1"/>
                </a:solidFill>
              </a:rPr>
              <a:t>Talk to us </a:t>
            </a:r>
            <a:r>
              <a:rPr lang="en-AU" sz="2400" dirty="0">
                <a:solidFill>
                  <a:schemeClr val="tx1"/>
                </a:solidFill>
              </a:rPr>
              <a:t>including our principal, teachers or school council representatives</a:t>
            </a:r>
            <a:br>
              <a:rPr lang="en-AU" sz="2400" b="1" i="1" dirty="0">
                <a:solidFill>
                  <a:schemeClr val="tx1"/>
                </a:solidFill>
              </a:rPr>
            </a:br>
            <a:r>
              <a:rPr lang="en-AU" sz="2400" dirty="0">
                <a:solidFill>
                  <a:schemeClr val="tx1"/>
                </a:solidFill>
              </a:rPr>
              <a:t>if you have any concerns.</a:t>
            </a:r>
          </a:p>
          <a:p>
            <a:pPr>
              <a:spcAft>
                <a:spcPts val="3249"/>
              </a:spcAft>
            </a:pPr>
            <a:endParaRPr lang="en-AU" sz="2400" dirty="0"/>
          </a:p>
          <a:p>
            <a:pPr lvl="2" indent="0">
              <a:buNone/>
            </a:pPr>
            <a:endParaRPr lang="en-US" sz="2400" dirty="0">
              <a:solidFill>
                <a:srgbClr val="FF0000"/>
              </a:solidFill>
            </a:endParaRPr>
          </a:p>
        </p:txBody>
      </p:sp>
    </p:spTree>
    <p:extLst>
      <p:ext uri="{BB962C8B-B14F-4D97-AF65-F5344CB8AC3E}">
        <p14:creationId xmlns:p14="http://schemas.microsoft.com/office/powerpoint/2010/main" val="15969278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867CAB0-EB6E-61C9-3B64-1267637FBA22}"/>
              </a:ext>
            </a:extLst>
          </p:cNvPr>
          <p:cNvSpPr txBox="1">
            <a:spLocks/>
          </p:cNvSpPr>
          <p:nvPr/>
        </p:nvSpPr>
        <p:spPr>
          <a:xfrm>
            <a:off x="431801" y="370045"/>
            <a:ext cx="11281833" cy="79041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000" b="1" i="0" kern="1200" baseline="0">
                <a:solidFill>
                  <a:schemeClr val="accent1"/>
                </a:solidFill>
                <a:latin typeface="Arial" charset="0"/>
                <a:ea typeface="Arial" charset="0"/>
                <a:cs typeface="Arial" charset="0"/>
              </a:defRPr>
            </a:lvl1pPr>
          </a:lstStyle>
          <a:p>
            <a:r>
              <a:rPr lang="en-US" sz="3600" dirty="0"/>
              <a:t>Make a bushfire plan</a:t>
            </a:r>
          </a:p>
        </p:txBody>
      </p:sp>
      <p:sp>
        <p:nvSpPr>
          <p:cNvPr id="12" name="Content Placeholder 2">
            <a:extLst>
              <a:ext uri="{FF2B5EF4-FFF2-40B4-BE49-F238E27FC236}">
                <a16:creationId xmlns:a16="http://schemas.microsoft.com/office/drawing/2014/main" id="{A2F48FC5-B0A7-AE83-E206-A95E5B09EE18}"/>
              </a:ext>
            </a:extLst>
          </p:cNvPr>
          <p:cNvSpPr>
            <a:spLocks noGrp="1"/>
          </p:cNvSpPr>
          <p:nvPr>
            <p:ph idx="1"/>
          </p:nvPr>
        </p:nvSpPr>
        <p:spPr>
          <a:xfrm>
            <a:off x="660706" y="1200822"/>
            <a:ext cx="10514203" cy="5327490"/>
          </a:xfrm>
        </p:spPr>
        <p:txBody>
          <a:bodyPr>
            <a:normAutofit/>
          </a:bodyPr>
          <a:lstStyle/>
          <a:p>
            <a:pPr marL="342900" indent="-342900">
              <a:buFont typeface="Arial" panose="020B0604020202020204" pitchFamily="34" charset="0"/>
              <a:buChar char="•"/>
            </a:pPr>
            <a:r>
              <a:rPr lang="en-AU" sz="2400" dirty="0">
                <a:solidFill>
                  <a:schemeClr val="tx1"/>
                </a:solidFill>
                <a:latin typeface="+mj-lt"/>
              </a:rPr>
              <a:t>The Country Fire Authority (CFA) provides great resources to support you and your family to plan ahead for the fire season. </a:t>
            </a:r>
          </a:p>
          <a:p>
            <a:pPr marL="342900" indent="-342900">
              <a:buFont typeface="Arial" panose="020B0604020202020204" pitchFamily="34" charset="0"/>
              <a:buChar char="•"/>
            </a:pPr>
            <a:r>
              <a:rPr lang="en-AU" sz="2400" i="0" dirty="0">
                <a:solidFill>
                  <a:schemeClr val="tx1"/>
                </a:solidFill>
                <a:effectLst/>
                <a:latin typeface="+mj-lt"/>
              </a:rPr>
              <a:t>Remember that you don’t have to live in the country to be at risk of fire. </a:t>
            </a:r>
          </a:p>
          <a:p>
            <a:pPr marL="342900" indent="-342900">
              <a:buFont typeface="Arial" panose="020B0604020202020204" pitchFamily="34" charset="0"/>
              <a:buChar char="•"/>
            </a:pPr>
            <a:r>
              <a:rPr lang="en-AU" sz="2400" i="0" dirty="0">
                <a:solidFill>
                  <a:schemeClr val="tx1"/>
                </a:solidFill>
                <a:effectLst/>
                <a:latin typeface="+mj-lt"/>
              </a:rPr>
              <a:t>As a member of our school community, we recommend thinking about how you will plan </a:t>
            </a:r>
            <a:r>
              <a:rPr lang="en-AU" sz="2400" dirty="0">
                <a:solidFill>
                  <a:schemeClr val="tx1"/>
                </a:solidFill>
                <a:latin typeface="+mj-lt"/>
              </a:rPr>
              <a:t>ahead for the fire season. </a:t>
            </a:r>
          </a:p>
          <a:p>
            <a:pPr marL="342900" indent="-342900">
              <a:buFont typeface="Arial" panose="020B0604020202020204" pitchFamily="34" charset="0"/>
              <a:buChar char="•"/>
            </a:pPr>
            <a:r>
              <a:rPr lang="en-AU" sz="2400" i="0" dirty="0">
                <a:solidFill>
                  <a:schemeClr val="tx1"/>
                </a:solidFill>
                <a:effectLst/>
                <a:latin typeface="+mj-lt"/>
              </a:rPr>
              <a:t>Taking steps to get prepared before the fire season means you know what to do when you’re at risk of fire. </a:t>
            </a:r>
          </a:p>
          <a:p>
            <a:pPr marL="342900" indent="-342900">
              <a:buFont typeface="Arial" panose="020B0604020202020204" pitchFamily="34" charset="0"/>
              <a:buChar char="•"/>
            </a:pPr>
            <a:r>
              <a:rPr lang="en-AU" sz="2400" dirty="0">
                <a:solidFill>
                  <a:schemeClr val="tx1"/>
                </a:solidFill>
                <a:latin typeface="+mj-lt"/>
              </a:rPr>
              <a:t>Visit Your Bushfire Plan to use the CFA’s resources at: </a:t>
            </a:r>
            <a:r>
              <a:rPr lang="en-AU" sz="2400" dirty="0">
                <a:solidFill>
                  <a:schemeClr val="tx1"/>
                </a:solidFill>
                <a:latin typeface="+mj-lt"/>
                <a:hlinkClick r:id="rId2">
                  <a:extLst>
                    <a:ext uri="{A12FA001-AC4F-418D-AE19-62706E023703}">
                      <ahyp:hlinkClr xmlns:ahyp="http://schemas.microsoft.com/office/drawing/2018/hyperlinkcolor" val="tx"/>
                    </a:ext>
                  </a:extLst>
                </a:hlinkClick>
              </a:rPr>
              <a:t>https://www.cfa.vic.gov.au/plan-prepare/before-and-during-a-fire/your-bushfire-plan</a:t>
            </a:r>
            <a:endParaRPr lang="en-AU" sz="2400" dirty="0">
              <a:solidFill>
                <a:schemeClr val="tx1"/>
              </a:solidFill>
              <a:latin typeface="+mj-lt"/>
            </a:endParaRPr>
          </a:p>
          <a:p>
            <a:endParaRPr lang="en-AU" sz="2400" b="1" dirty="0">
              <a:solidFill>
                <a:schemeClr val="tx1"/>
              </a:solidFill>
            </a:endParaRPr>
          </a:p>
          <a:p>
            <a:pPr lvl="2" indent="0">
              <a:buNone/>
            </a:pPr>
            <a:endParaRPr lang="en-US" sz="2400" dirty="0">
              <a:solidFill>
                <a:srgbClr val="FF0000"/>
              </a:solidFill>
            </a:endParaRPr>
          </a:p>
        </p:txBody>
      </p:sp>
    </p:spTree>
    <p:extLst>
      <p:ext uri="{BB962C8B-B14F-4D97-AF65-F5344CB8AC3E}">
        <p14:creationId xmlns:p14="http://schemas.microsoft.com/office/powerpoint/2010/main" val="3883609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sz="3200" dirty="0"/>
              <a:t>Frequently asked questions</a:t>
            </a:r>
          </a:p>
        </p:txBody>
      </p:sp>
    </p:spTree>
    <p:extLst>
      <p:ext uri="{BB962C8B-B14F-4D97-AF65-F5344CB8AC3E}">
        <p14:creationId xmlns:p14="http://schemas.microsoft.com/office/powerpoint/2010/main" val="769031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867CAB0-EB6E-61C9-3B64-1267637FBA22}"/>
              </a:ext>
            </a:extLst>
          </p:cNvPr>
          <p:cNvSpPr txBox="1">
            <a:spLocks/>
          </p:cNvSpPr>
          <p:nvPr/>
        </p:nvSpPr>
        <p:spPr>
          <a:xfrm>
            <a:off x="431801" y="370045"/>
            <a:ext cx="11281833" cy="79041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000" b="1" i="0" kern="1200" baseline="0">
                <a:solidFill>
                  <a:schemeClr val="accent1"/>
                </a:solidFill>
                <a:latin typeface="Arial" charset="0"/>
                <a:ea typeface="Arial" charset="0"/>
                <a:cs typeface="Arial" charset="0"/>
              </a:defRPr>
            </a:lvl1pPr>
          </a:lstStyle>
          <a:p>
            <a:r>
              <a:rPr lang="en-US" sz="3600" dirty="0"/>
              <a:t>Frequently asked questions</a:t>
            </a:r>
          </a:p>
        </p:txBody>
      </p:sp>
      <p:sp>
        <p:nvSpPr>
          <p:cNvPr id="12" name="Content Placeholder 2">
            <a:extLst>
              <a:ext uri="{FF2B5EF4-FFF2-40B4-BE49-F238E27FC236}">
                <a16:creationId xmlns:a16="http://schemas.microsoft.com/office/drawing/2014/main" id="{A2F48FC5-B0A7-AE83-E206-A95E5B09EE18}"/>
              </a:ext>
            </a:extLst>
          </p:cNvPr>
          <p:cNvSpPr>
            <a:spLocks noGrp="1"/>
          </p:cNvSpPr>
          <p:nvPr>
            <p:ph idx="1"/>
          </p:nvPr>
        </p:nvSpPr>
        <p:spPr>
          <a:xfrm>
            <a:off x="660706" y="1022684"/>
            <a:ext cx="10685073" cy="5505628"/>
          </a:xfrm>
        </p:spPr>
        <p:txBody>
          <a:bodyPr>
            <a:normAutofit fontScale="92500" lnSpcReduction="10000"/>
          </a:bodyPr>
          <a:lstStyle/>
          <a:p>
            <a:pPr marL="1182743" indent="-990204"/>
            <a:r>
              <a:rPr lang="en-AU" sz="2400" b="1" i="1" dirty="0">
                <a:solidFill>
                  <a:schemeClr val="accent3"/>
                </a:solidFill>
              </a:rPr>
              <a:t>If I’m concerned about the risk of fires, can I keep my child away from school, even if the school remains open?</a:t>
            </a:r>
          </a:p>
          <a:p>
            <a:pPr marL="192539"/>
            <a:r>
              <a:rPr lang="en-AU" sz="2400" dirty="0">
                <a:solidFill>
                  <a:schemeClr val="tx1"/>
                </a:solidFill>
              </a:rPr>
              <a:t>Yes.  If your family decides to enact its bushfire survival plan, the most appropriate place for your child may be with you and your family, and not at school. </a:t>
            </a:r>
          </a:p>
          <a:p>
            <a:pPr marL="192539"/>
            <a:r>
              <a:rPr lang="en-AU" sz="2400" dirty="0">
                <a:solidFill>
                  <a:schemeClr val="tx1"/>
                </a:solidFill>
              </a:rPr>
              <a:t>Talk to us about your family’s bushfire plan ahead of the fire season. You should also advise the school as soon as possible of your child’s absence if your plan is enacted. </a:t>
            </a:r>
          </a:p>
          <a:p>
            <a:pPr marL="192539"/>
            <a:endParaRPr lang="en-AU" sz="2400" dirty="0">
              <a:solidFill>
                <a:schemeClr val="tx1"/>
              </a:solidFill>
            </a:endParaRPr>
          </a:p>
          <a:p>
            <a:pPr marL="192539"/>
            <a:r>
              <a:rPr lang="en-AU" sz="2400" b="1" i="1" dirty="0">
                <a:solidFill>
                  <a:schemeClr val="accent3"/>
                </a:solidFill>
              </a:rPr>
              <a:t>What happens if the Catastrophic forecast improves?</a:t>
            </a:r>
          </a:p>
          <a:p>
            <a:pPr marL="192539"/>
            <a:r>
              <a:rPr lang="en-AU" sz="2400" dirty="0">
                <a:solidFill>
                  <a:schemeClr val="tx1"/>
                </a:solidFill>
              </a:rPr>
              <a:t>The final decision to close our school due to a </a:t>
            </a:r>
            <a:r>
              <a:rPr lang="en-AU" sz="2400" b="1" dirty="0">
                <a:solidFill>
                  <a:schemeClr val="tx1"/>
                </a:solidFill>
              </a:rPr>
              <a:t>Catastrophic</a:t>
            </a:r>
            <a:r>
              <a:rPr lang="en-AU" sz="2400" dirty="0">
                <a:solidFill>
                  <a:schemeClr val="tx1"/>
                </a:solidFill>
              </a:rPr>
              <a:t> fire danger day school will be made the day prior to the planned closure.  </a:t>
            </a:r>
          </a:p>
          <a:p>
            <a:pPr marL="192539"/>
            <a:r>
              <a:rPr lang="en-AU" sz="2400" dirty="0">
                <a:solidFill>
                  <a:schemeClr val="tx1"/>
                </a:solidFill>
              </a:rPr>
              <a:t>Any improvements in the weather forecast after this time will not change the decision to close. </a:t>
            </a:r>
          </a:p>
          <a:p>
            <a:pPr marL="192539"/>
            <a:r>
              <a:rPr lang="en-AU" sz="2400" dirty="0">
                <a:solidFill>
                  <a:schemeClr val="tx1"/>
                </a:solidFill>
              </a:rPr>
              <a:t>This will help limit confusion and provide time for parents to make alternative care arrangements for your children.</a:t>
            </a:r>
          </a:p>
          <a:p>
            <a:pPr marL="192539"/>
            <a:endParaRPr lang="en-AU" sz="2400" b="1" dirty="0">
              <a:solidFill>
                <a:schemeClr val="tx1"/>
              </a:solidFill>
            </a:endParaRPr>
          </a:p>
          <a:p>
            <a:pPr lvl="2" indent="0">
              <a:buNone/>
            </a:pPr>
            <a:endParaRPr lang="en-US" sz="2400" dirty="0">
              <a:solidFill>
                <a:srgbClr val="FF0000"/>
              </a:solidFill>
            </a:endParaRPr>
          </a:p>
        </p:txBody>
      </p:sp>
    </p:spTree>
    <p:extLst>
      <p:ext uri="{BB962C8B-B14F-4D97-AF65-F5344CB8AC3E}">
        <p14:creationId xmlns:p14="http://schemas.microsoft.com/office/powerpoint/2010/main" val="1262044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867CAB0-EB6E-61C9-3B64-1267637FBA22}"/>
              </a:ext>
            </a:extLst>
          </p:cNvPr>
          <p:cNvSpPr txBox="1">
            <a:spLocks/>
          </p:cNvSpPr>
          <p:nvPr/>
        </p:nvSpPr>
        <p:spPr>
          <a:xfrm>
            <a:off x="431801" y="370045"/>
            <a:ext cx="11281833" cy="79041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000" b="1" i="0" kern="1200" baseline="0">
                <a:solidFill>
                  <a:schemeClr val="accent1"/>
                </a:solidFill>
                <a:latin typeface="Arial" charset="0"/>
                <a:ea typeface="Arial" charset="0"/>
                <a:cs typeface="Arial" charset="0"/>
              </a:defRPr>
            </a:lvl1pPr>
          </a:lstStyle>
          <a:p>
            <a:r>
              <a:rPr lang="en-US" sz="3600" dirty="0"/>
              <a:t>Frequently asked questions</a:t>
            </a:r>
          </a:p>
        </p:txBody>
      </p:sp>
      <p:sp>
        <p:nvSpPr>
          <p:cNvPr id="12" name="Content Placeholder 2">
            <a:extLst>
              <a:ext uri="{FF2B5EF4-FFF2-40B4-BE49-F238E27FC236}">
                <a16:creationId xmlns:a16="http://schemas.microsoft.com/office/drawing/2014/main" id="{A2F48FC5-B0A7-AE83-E206-A95E5B09EE18}"/>
              </a:ext>
            </a:extLst>
          </p:cNvPr>
          <p:cNvSpPr>
            <a:spLocks noGrp="1"/>
          </p:cNvSpPr>
          <p:nvPr>
            <p:ph idx="1"/>
          </p:nvPr>
        </p:nvSpPr>
        <p:spPr>
          <a:xfrm>
            <a:off x="660706" y="1200822"/>
            <a:ext cx="10514203" cy="5327490"/>
          </a:xfrm>
        </p:spPr>
        <p:txBody>
          <a:bodyPr>
            <a:normAutofit/>
          </a:bodyPr>
          <a:lstStyle/>
          <a:p>
            <a:pPr marL="1182743" indent="-990204"/>
            <a:r>
              <a:rPr lang="en-AU" sz="2400" b="1" i="1" dirty="0">
                <a:solidFill>
                  <a:schemeClr val="accent3"/>
                </a:solidFill>
              </a:rPr>
              <a:t>When the school is closed, will any staff remain on-site?</a:t>
            </a:r>
          </a:p>
          <a:p>
            <a:pPr marL="192539"/>
            <a:r>
              <a:rPr lang="en-AU" sz="2400" dirty="0">
                <a:solidFill>
                  <a:schemeClr val="tx1"/>
                </a:solidFill>
              </a:rPr>
              <a:t>No. The safety of staff and students is our main priority, and no staff will remain on-site, and all other visitors and contractors will also not be allowed on site. </a:t>
            </a:r>
          </a:p>
          <a:p>
            <a:pPr marL="192539"/>
            <a:endParaRPr lang="en-AU" sz="2400" dirty="0">
              <a:solidFill>
                <a:schemeClr val="tx1"/>
              </a:solidFill>
            </a:endParaRPr>
          </a:p>
          <a:p>
            <a:pPr marL="1182743" indent="-990204"/>
            <a:r>
              <a:rPr lang="en-AU" sz="2400" b="1" i="1" dirty="0">
                <a:solidFill>
                  <a:schemeClr val="accent3"/>
                </a:solidFill>
              </a:rPr>
              <a:t>Is it possible that schools will be closed for consecutive days? </a:t>
            </a:r>
          </a:p>
          <a:p>
            <a:pPr marL="1182743" indent="-990204"/>
            <a:r>
              <a:rPr lang="en-AU" sz="2400" b="1" i="1" dirty="0">
                <a:solidFill>
                  <a:schemeClr val="accent3"/>
                </a:solidFill>
              </a:rPr>
              <a:t>If yes, how will parents be advised?</a:t>
            </a:r>
          </a:p>
          <a:p>
            <a:pPr marL="192539"/>
            <a:r>
              <a:rPr lang="en-AU" sz="2400" dirty="0">
                <a:solidFill>
                  <a:schemeClr val="tx1"/>
                </a:solidFill>
              </a:rPr>
              <a:t>It is possible that our school will be closed for consecutive days.  If this occurs, keep up to date via our communications. </a:t>
            </a:r>
          </a:p>
          <a:p>
            <a:pPr marL="192539"/>
            <a:r>
              <a:rPr lang="en-AU" sz="2400" dirty="0">
                <a:solidFill>
                  <a:schemeClr val="tx1"/>
                </a:solidFill>
              </a:rPr>
              <a:t>We will be closed on </a:t>
            </a:r>
            <a:r>
              <a:rPr lang="en-AU" sz="2400" b="1" dirty="0">
                <a:solidFill>
                  <a:schemeClr val="tx1"/>
                </a:solidFill>
              </a:rPr>
              <a:t>all</a:t>
            </a:r>
            <a:r>
              <a:rPr lang="en-AU" sz="2400" dirty="0">
                <a:solidFill>
                  <a:schemeClr val="tx1"/>
                </a:solidFill>
              </a:rPr>
              <a:t> forecast Catastrophic days. </a:t>
            </a:r>
          </a:p>
          <a:p>
            <a:pPr marL="192539"/>
            <a:r>
              <a:rPr lang="en-AU" sz="2400" dirty="0">
                <a:solidFill>
                  <a:schemeClr val="tx1"/>
                </a:solidFill>
              </a:rPr>
              <a:t>In addition to our communications, you can also check the </a:t>
            </a:r>
            <a:r>
              <a:rPr lang="en-AU" sz="2400" dirty="0">
                <a:solidFill>
                  <a:schemeClr val="tx1"/>
                </a:solidFill>
                <a:hlinkClick r:id="rId2">
                  <a:extLst>
                    <a:ext uri="{A12FA001-AC4F-418D-AE19-62706E023703}">
                      <ahyp:hlinkClr xmlns:ahyp="http://schemas.microsoft.com/office/drawing/2018/hyperlinkcolor" val="tx"/>
                    </a:ext>
                  </a:extLst>
                </a:hlinkClick>
              </a:rPr>
              <a:t>Department’s website </a:t>
            </a:r>
            <a:r>
              <a:rPr lang="en-AU" sz="2400" dirty="0">
                <a:solidFill>
                  <a:schemeClr val="tx1"/>
                </a:solidFill>
              </a:rPr>
              <a:t>for updates.</a:t>
            </a:r>
          </a:p>
          <a:p>
            <a:pPr marL="192539"/>
            <a:endParaRPr lang="en-AU" sz="2400" b="1" dirty="0">
              <a:solidFill>
                <a:schemeClr val="tx1"/>
              </a:solidFill>
            </a:endParaRPr>
          </a:p>
          <a:p>
            <a:pPr lvl="2" indent="0">
              <a:buNone/>
            </a:pPr>
            <a:endParaRPr lang="en-US" sz="2400" dirty="0">
              <a:solidFill>
                <a:srgbClr val="FF0000"/>
              </a:solidFill>
            </a:endParaRPr>
          </a:p>
        </p:txBody>
      </p:sp>
    </p:spTree>
    <p:extLst>
      <p:ext uri="{BB962C8B-B14F-4D97-AF65-F5344CB8AC3E}">
        <p14:creationId xmlns:p14="http://schemas.microsoft.com/office/powerpoint/2010/main" val="4067981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sz="3200" dirty="0"/>
              <a:t>Where to find more information</a:t>
            </a:r>
          </a:p>
        </p:txBody>
      </p:sp>
    </p:spTree>
    <p:extLst>
      <p:ext uri="{BB962C8B-B14F-4D97-AF65-F5344CB8AC3E}">
        <p14:creationId xmlns:p14="http://schemas.microsoft.com/office/powerpoint/2010/main" val="2161401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867CAB0-EB6E-61C9-3B64-1267637FBA22}"/>
              </a:ext>
            </a:extLst>
          </p:cNvPr>
          <p:cNvSpPr txBox="1">
            <a:spLocks/>
          </p:cNvSpPr>
          <p:nvPr/>
        </p:nvSpPr>
        <p:spPr>
          <a:xfrm>
            <a:off x="431801" y="370045"/>
            <a:ext cx="11281833" cy="79041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000" b="1" i="0" kern="1200" baseline="0">
                <a:solidFill>
                  <a:schemeClr val="accent1"/>
                </a:solidFill>
                <a:latin typeface="Arial" charset="0"/>
                <a:ea typeface="Arial" charset="0"/>
                <a:cs typeface="Arial" charset="0"/>
              </a:defRPr>
            </a:lvl1pPr>
          </a:lstStyle>
          <a:p>
            <a:r>
              <a:rPr lang="en-US" sz="3600" dirty="0"/>
              <a:t>Further information</a:t>
            </a:r>
          </a:p>
        </p:txBody>
      </p:sp>
      <p:sp>
        <p:nvSpPr>
          <p:cNvPr id="12" name="Content Placeholder 2">
            <a:extLst>
              <a:ext uri="{FF2B5EF4-FFF2-40B4-BE49-F238E27FC236}">
                <a16:creationId xmlns:a16="http://schemas.microsoft.com/office/drawing/2014/main" id="{A2F48FC5-B0A7-AE83-E206-A95E5B09EE18}"/>
              </a:ext>
            </a:extLst>
          </p:cNvPr>
          <p:cNvSpPr>
            <a:spLocks noGrp="1"/>
          </p:cNvSpPr>
          <p:nvPr>
            <p:ph idx="1"/>
          </p:nvPr>
        </p:nvSpPr>
        <p:spPr>
          <a:xfrm>
            <a:off x="431802" y="1052179"/>
            <a:ext cx="10743108" cy="5327490"/>
          </a:xfrm>
        </p:spPr>
        <p:txBody>
          <a:bodyPr>
            <a:normAutofit fontScale="77500" lnSpcReduction="20000"/>
          </a:bodyPr>
          <a:lstStyle/>
          <a:p>
            <a:r>
              <a:rPr lang="en-AU" sz="2300" b="1" dirty="0">
                <a:solidFill>
                  <a:schemeClr val="accent3"/>
                </a:solidFill>
              </a:rPr>
              <a:t>The Department of Education:</a:t>
            </a:r>
          </a:p>
          <a:p>
            <a:r>
              <a:rPr lang="en-AU" sz="2200" dirty="0">
                <a:solidFill>
                  <a:schemeClr val="tx1"/>
                </a:solidFill>
                <a:latin typeface="+mn-lt"/>
              </a:rPr>
              <a:t>The department’s Bushfire and Grassfire Preparedness Policy guides our activities.</a:t>
            </a:r>
          </a:p>
          <a:p>
            <a:r>
              <a:rPr lang="en-AU" sz="2200" dirty="0">
                <a:solidFill>
                  <a:schemeClr val="tx1"/>
                </a:solidFill>
                <a:latin typeface="+mn-lt"/>
              </a:rPr>
              <a:t>It is available online at: </a:t>
            </a:r>
            <a:r>
              <a:rPr lang="en-AU" sz="2200" dirty="0">
                <a:solidFill>
                  <a:srgbClr val="0070C0"/>
                </a:solidFill>
                <a:latin typeface="+mn-lt"/>
                <a:hlinkClick r:id="rId2">
                  <a:extLst>
                    <a:ext uri="{A12FA001-AC4F-418D-AE19-62706E023703}">
                      <ahyp:hlinkClr xmlns:ahyp="http://schemas.microsoft.com/office/drawing/2018/hyperlinkcolor" val="tx"/>
                    </a:ext>
                  </a:extLst>
                </a:hlinkClick>
              </a:rPr>
              <a:t>Bushfire and Grassfire Preparedness: Policy | education.vic.gov.au</a:t>
            </a:r>
            <a:endParaRPr lang="en-AU" sz="2200" dirty="0">
              <a:solidFill>
                <a:srgbClr val="0070C0"/>
              </a:solidFill>
              <a:latin typeface="+mn-lt"/>
            </a:endParaRPr>
          </a:p>
          <a:p>
            <a:endParaRPr lang="en-AU" sz="2200" dirty="0">
              <a:solidFill>
                <a:schemeClr val="tx1"/>
              </a:solidFill>
              <a:latin typeface="+mn-lt"/>
            </a:endParaRPr>
          </a:p>
          <a:p>
            <a:r>
              <a:rPr lang="en-AU" sz="2000" b="1" dirty="0">
                <a:solidFill>
                  <a:schemeClr val="accent3"/>
                </a:solidFill>
              </a:rPr>
              <a:t>Country Fire Authority (CFA):</a:t>
            </a:r>
          </a:p>
          <a:p>
            <a:pPr marL="465750" lvl="2" indent="-285750">
              <a:lnSpc>
                <a:spcPts val="1440"/>
              </a:lnSpc>
            </a:pPr>
            <a:r>
              <a:rPr lang="en-AU" sz="2200" u="none" strike="noStrike" dirty="0">
                <a:solidFill>
                  <a:srgbClr val="0070C0"/>
                </a:solidFill>
                <a:effectLst/>
                <a:latin typeface="+mn-lt"/>
                <a:ea typeface="Calibri" panose="020F0502020204030204" pitchFamily="34" charset="0"/>
                <a:cs typeface="Times New Roman" panose="02020603050405020304" pitchFamily="18" charset="0"/>
                <a:hlinkClick r:id="rId3">
                  <a:extLst>
                    <a:ext uri="{A12FA001-AC4F-418D-AE19-62706E023703}">
                      <ahyp:hlinkClr xmlns:ahyp="http://schemas.microsoft.com/office/drawing/2018/hyperlinkcolor" val="tx"/>
                    </a:ext>
                  </a:extLst>
                </a:hlinkClick>
              </a:rPr>
              <a:t>Plan &amp; Prepare | CFA (Country Fire Authority)</a:t>
            </a:r>
            <a:r>
              <a:rPr lang="en-AU" sz="2200" u="none" strike="noStrike" dirty="0">
                <a:solidFill>
                  <a:srgbClr val="0070C0"/>
                </a:solidFill>
                <a:effectLst/>
                <a:latin typeface="+mn-lt"/>
                <a:ea typeface="Calibri" panose="020F0502020204030204" pitchFamily="34" charset="0"/>
                <a:cs typeface="Times New Roman" panose="02020603050405020304" pitchFamily="18" charset="0"/>
              </a:rPr>
              <a:t> </a:t>
            </a:r>
            <a:endParaRPr lang="en-AU" sz="2200" dirty="0">
              <a:solidFill>
                <a:srgbClr val="0070C0"/>
              </a:solidFill>
              <a:effectLst/>
              <a:latin typeface="+mn-lt"/>
              <a:ea typeface="Calibri" panose="020F0502020204030204" pitchFamily="34" charset="0"/>
              <a:cs typeface="Times New Roman" panose="02020603050405020304" pitchFamily="18" charset="0"/>
            </a:endParaRPr>
          </a:p>
          <a:p>
            <a:pPr marL="465750" lvl="2" indent="-285750">
              <a:lnSpc>
                <a:spcPts val="1200"/>
              </a:lnSpc>
            </a:pPr>
            <a:r>
              <a:rPr lang="en-AU" sz="2200" u="none" strike="noStrike" dirty="0">
                <a:solidFill>
                  <a:srgbClr val="0070C0"/>
                </a:solidFill>
                <a:effectLst/>
                <a:latin typeface="+mn-lt"/>
                <a:ea typeface="Calibri" panose="020F0502020204030204" pitchFamily="34" charset="0"/>
                <a:cs typeface="Times New Roman" panose="02020603050405020304" pitchFamily="18" charset="0"/>
                <a:hlinkClick r:id="rId4">
                  <a:extLst>
                    <a:ext uri="{A12FA001-AC4F-418D-AE19-62706E023703}">
                      <ahyp:hlinkClr xmlns:ahyp="http://schemas.microsoft.com/office/drawing/2018/hyperlinkcolor" val="tx"/>
                    </a:ext>
                  </a:extLst>
                </a:hlinkClick>
              </a:rPr>
              <a:t>Your Guide to Survival | CFA (Country Fire Authority)</a:t>
            </a:r>
            <a:endParaRPr lang="en-AU" sz="2200" dirty="0">
              <a:solidFill>
                <a:srgbClr val="0070C0"/>
              </a:solidFill>
              <a:effectLst/>
              <a:latin typeface="+mn-lt"/>
              <a:ea typeface="Calibri" panose="020F0502020204030204" pitchFamily="34" charset="0"/>
              <a:cs typeface="Times New Roman" panose="02020603050405020304" pitchFamily="18" charset="0"/>
            </a:endParaRPr>
          </a:p>
          <a:p>
            <a:pPr marL="465750" lvl="2" indent="-285750">
              <a:lnSpc>
                <a:spcPts val="1440"/>
              </a:lnSpc>
            </a:pPr>
            <a:r>
              <a:rPr lang="en-AU" sz="2200" u="none" strike="noStrike" dirty="0">
                <a:solidFill>
                  <a:srgbClr val="0070C0"/>
                </a:solidFill>
                <a:effectLst/>
                <a:latin typeface="+mn-lt"/>
                <a:ea typeface="Calibri" panose="020F0502020204030204" pitchFamily="34" charset="0"/>
                <a:cs typeface="Times New Roman" panose="02020603050405020304" pitchFamily="18" charset="0"/>
                <a:hlinkClick r:id="rId5">
                  <a:extLst>
                    <a:ext uri="{A12FA001-AC4F-418D-AE19-62706E023703}">
                      <ahyp:hlinkClr xmlns:ahyp="http://schemas.microsoft.com/office/drawing/2018/hyperlinkcolor" val="tx"/>
                    </a:ext>
                  </a:extLst>
                </a:hlinkClick>
              </a:rPr>
              <a:t>Fire Ready Kit | CFA (Country Fire Authority)</a:t>
            </a:r>
            <a:endParaRPr lang="en-AU" sz="2200" dirty="0">
              <a:solidFill>
                <a:srgbClr val="0070C0"/>
              </a:solidFill>
              <a:effectLst/>
              <a:latin typeface="+mn-lt"/>
              <a:ea typeface="Calibri" panose="020F0502020204030204" pitchFamily="34" charset="0"/>
              <a:cs typeface="Times New Roman" panose="02020603050405020304" pitchFamily="18" charset="0"/>
            </a:endParaRPr>
          </a:p>
          <a:p>
            <a:endParaRPr lang="en-AU" sz="2200" dirty="0">
              <a:solidFill>
                <a:schemeClr val="tx1"/>
              </a:solidFill>
              <a:latin typeface="+mn-lt"/>
            </a:endParaRPr>
          </a:p>
          <a:p>
            <a:r>
              <a:rPr lang="en-AU" sz="2000" b="1" dirty="0">
                <a:solidFill>
                  <a:schemeClr val="accent3"/>
                </a:solidFill>
              </a:rPr>
              <a:t>Other sources:</a:t>
            </a:r>
            <a:endParaRPr lang="en-AU" sz="2200" dirty="0">
              <a:solidFill>
                <a:schemeClr val="tx1"/>
              </a:solidFill>
              <a:latin typeface="+mn-lt"/>
            </a:endParaRPr>
          </a:p>
          <a:p>
            <a:pPr marL="342900" indent="-342900">
              <a:buFont typeface="Arial" panose="020B0604020202020204" pitchFamily="34" charset="0"/>
              <a:buChar char="•"/>
            </a:pPr>
            <a:r>
              <a:rPr lang="en-AU" sz="2200" dirty="0" err="1">
                <a:solidFill>
                  <a:schemeClr val="tx1"/>
                </a:solidFill>
                <a:latin typeface="+mn-lt"/>
              </a:rPr>
              <a:t>VicEmergency</a:t>
            </a:r>
            <a:r>
              <a:rPr lang="en-AU" sz="2200" dirty="0">
                <a:solidFill>
                  <a:schemeClr val="tx1"/>
                </a:solidFill>
                <a:latin typeface="+mn-lt"/>
              </a:rPr>
              <a:t> is a great source for information, advice and warnings. You can access it via: 	</a:t>
            </a:r>
          </a:p>
          <a:p>
            <a:pPr marL="645750" lvl="3" indent="-285750"/>
            <a:r>
              <a:rPr lang="en-AU" sz="2200" dirty="0">
                <a:solidFill>
                  <a:schemeClr val="tx1"/>
                </a:solidFill>
                <a:latin typeface="+mn-lt"/>
              </a:rPr>
              <a:t>The </a:t>
            </a:r>
            <a:r>
              <a:rPr lang="en-AU" sz="2200" dirty="0" err="1">
                <a:solidFill>
                  <a:schemeClr val="tx1"/>
                </a:solidFill>
                <a:latin typeface="+mn-lt"/>
              </a:rPr>
              <a:t>VicEmergency</a:t>
            </a:r>
            <a:r>
              <a:rPr lang="en-AU" sz="2200" dirty="0">
                <a:solidFill>
                  <a:schemeClr val="tx1"/>
                </a:solidFill>
                <a:latin typeface="+mn-lt"/>
              </a:rPr>
              <a:t> app – that can be downloaded on your android and iOS mobile devices</a:t>
            </a:r>
          </a:p>
          <a:p>
            <a:pPr marL="645750" lvl="3" indent="-285750"/>
            <a:r>
              <a:rPr lang="en-AU" sz="2200" dirty="0">
                <a:solidFill>
                  <a:schemeClr val="tx1"/>
                </a:solidFill>
                <a:latin typeface="+mn-lt"/>
              </a:rPr>
              <a:t>Website </a:t>
            </a:r>
            <a:r>
              <a:rPr lang="en-AU" sz="2200" dirty="0">
                <a:solidFill>
                  <a:srgbClr val="0070C0"/>
                </a:solidFill>
                <a:latin typeface="+mn-lt"/>
                <a:hlinkClick r:id="rId6">
                  <a:extLst>
                    <a:ext uri="{A12FA001-AC4F-418D-AE19-62706E023703}">
                      <ahyp:hlinkClr xmlns:ahyp="http://schemas.microsoft.com/office/drawing/2018/hyperlinkcolor" val="tx"/>
                    </a:ext>
                  </a:extLst>
                </a:hlinkClick>
              </a:rPr>
              <a:t>https://emergency.vic.gov.au</a:t>
            </a:r>
            <a:endParaRPr lang="en-AU" sz="2200" dirty="0">
              <a:solidFill>
                <a:srgbClr val="0070C0"/>
              </a:solidFill>
              <a:latin typeface="+mn-lt"/>
            </a:endParaRPr>
          </a:p>
          <a:p>
            <a:pPr marL="645750" lvl="3" indent="-285750"/>
            <a:r>
              <a:rPr lang="en-AU" sz="2200" dirty="0" err="1">
                <a:solidFill>
                  <a:schemeClr val="tx1"/>
                </a:solidFill>
                <a:latin typeface="+mn-lt"/>
              </a:rPr>
              <a:t>VicEmergency</a:t>
            </a:r>
            <a:r>
              <a:rPr lang="en-AU" sz="2200" dirty="0">
                <a:solidFill>
                  <a:schemeClr val="tx1"/>
                </a:solidFill>
                <a:latin typeface="+mn-lt"/>
              </a:rPr>
              <a:t> Hotline (1800 226 226)</a:t>
            </a:r>
          </a:p>
          <a:p>
            <a:pPr marL="645750" lvl="3" indent="-285750"/>
            <a:r>
              <a:rPr lang="en-AU" sz="2200" dirty="0">
                <a:solidFill>
                  <a:schemeClr val="tx1"/>
                </a:solidFill>
                <a:latin typeface="+mn-lt"/>
              </a:rPr>
              <a:t>Facebook (https://www.facebook.com/vicemergency)</a:t>
            </a:r>
          </a:p>
          <a:p>
            <a:pPr marL="645750" lvl="3" indent="-285750"/>
            <a:r>
              <a:rPr lang="en-AU" sz="2200" dirty="0">
                <a:solidFill>
                  <a:schemeClr val="tx1"/>
                </a:solidFill>
                <a:latin typeface="+mn-lt"/>
              </a:rPr>
              <a:t>Twitter (</a:t>
            </a:r>
            <a:r>
              <a:rPr lang="en-AU" sz="2200" dirty="0">
                <a:solidFill>
                  <a:srgbClr val="0070C0"/>
                </a:solidFill>
                <a:latin typeface="+mn-lt"/>
                <a:hlinkClick r:id="rId7">
                  <a:extLst>
                    <a:ext uri="{A12FA001-AC4F-418D-AE19-62706E023703}">
                      <ahyp:hlinkClr xmlns:ahyp="http://schemas.microsoft.com/office/drawing/2018/hyperlinkcolor" val="tx"/>
                    </a:ext>
                  </a:extLst>
                </a:hlinkClick>
              </a:rPr>
              <a:t>https://twitter.com/vicemergency</a:t>
            </a:r>
            <a:r>
              <a:rPr lang="en-AU" sz="2200" dirty="0">
                <a:solidFill>
                  <a:schemeClr val="tx1"/>
                </a:solidFill>
                <a:latin typeface="+mn-lt"/>
              </a:rPr>
              <a:t>)</a:t>
            </a:r>
          </a:p>
          <a:p>
            <a:pPr lvl="2"/>
            <a:r>
              <a:rPr lang="en-AU" sz="2200" dirty="0">
                <a:solidFill>
                  <a:schemeClr val="tx1"/>
                </a:solidFill>
                <a:latin typeface="+mn-lt"/>
              </a:rPr>
              <a:t>Tune into your emergency broadcasters such as the ABC local radio, Sky News and others.</a:t>
            </a:r>
          </a:p>
          <a:p>
            <a:pPr marL="0" lvl="2" indent="0">
              <a:buNone/>
            </a:pPr>
            <a:endParaRPr lang="en-US" sz="2200" dirty="0">
              <a:solidFill>
                <a:schemeClr val="tx1"/>
              </a:solidFill>
            </a:endParaRPr>
          </a:p>
        </p:txBody>
      </p:sp>
    </p:spTree>
    <p:extLst>
      <p:ext uri="{BB962C8B-B14F-4D97-AF65-F5344CB8AC3E}">
        <p14:creationId xmlns:p14="http://schemas.microsoft.com/office/powerpoint/2010/main" val="2131792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92500" lnSpcReduction="20000"/>
          </a:bodyPr>
          <a:lstStyle/>
          <a:p>
            <a:r>
              <a:rPr lang="en-US" sz="3200" dirty="0"/>
              <a:t>Thank you for attending our bushfire preparedness presentation.</a:t>
            </a:r>
          </a:p>
          <a:p>
            <a:endParaRPr lang="en-US" sz="2400" dirty="0"/>
          </a:p>
        </p:txBody>
      </p:sp>
    </p:spTree>
    <p:extLst>
      <p:ext uri="{BB962C8B-B14F-4D97-AF65-F5344CB8AC3E}">
        <p14:creationId xmlns:p14="http://schemas.microsoft.com/office/powerpoint/2010/main" val="3372651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87044EB-49A5-CE40-9CDC-C6C20F30A1F6}"/>
              </a:ext>
            </a:extLst>
          </p:cNvPr>
          <p:cNvSpPr>
            <a:spLocks noGrp="1"/>
          </p:cNvSpPr>
          <p:nvPr>
            <p:ph idx="1"/>
          </p:nvPr>
        </p:nvSpPr>
        <p:spPr>
          <a:xfrm>
            <a:off x="970325" y="1696673"/>
            <a:ext cx="10251347" cy="3464653"/>
          </a:xfrm>
        </p:spPr>
        <p:txBody>
          <a:bodyPr>
            <a:normAutofit/>
          </a:bodyPr>
          <a:lstStyle/>
          <a:p>
            <a:pPr marL="694350" lvl="2" indent="-514350" algn="just">
              <a:buFont typeface="+mj-lt"/>
              <a:buAutoNum type="arabicPeriod"/>
            </a:pPr>
            <a:r>
              <a:rPr lang="en-US" sz="3200" dirty="0">
                <a:solidFill>
                  <a:schemeClr val="tx1"/>
                </a:solidFill>
              </a:rPr>
              <a:t>Forecasts and general bushfire information</a:t>
            </a:r>
          </a:p>
          <a:p>
            <a:pPr marL="694350" lvl="2" indent="-514350" algn="just">
              <a:buFont typeface="+mj-lt"/>
              <a:buAutoNum type="arabicPeriod"/>
            </a:pPr>
            <a:r>
              <a:rPr lang="en-US" sz="3200" dirty="0">
                <a:solidFill>
                  <a:schemeClr val="tx1"/>
                </a:solidFill>
              </a:rPr>
              <a:t>Our fire risk and actions</a:t>
            </a:r>
          </a:p>
          <a:p>
            <a:pPr marL="694350" lvl="2" indent="-514350" algn="just">
              <a:buFont typeface="+mj-lt"/>
              <a:buAutoNum type="arabicPeriod"/>
            </a:pPr>
            <a:r>
              <a:rPr lang="en-US" sz="3200" dirty="0">
                <a:solidFill>
                  <a:schemeClr val="tx1"/>
                </a:solidFill>
              </a:rPr>
              <a:t>How our school has prepared for the fire season</a:t>
            </a:r>
          </a:p>
          <a:p>
            <a:pPr marL="694350" lvl="2" indent="-514350" algn="just">
              <a:buFont typeface="+mj-lt"/>
              <a:buAutoNum type="arabicPeriod"/>
            </a:pPr>
            <a:r>
              <a:rPr lang="en-US" sz="3200" dirty="0">
                <a:solidFill>
                  <a:schemeClr val="tx1"/>
                </a:solidFill>
              </a:rPr>
              <a:t>What can you do to prepare </a:t>
            </a:r>
          </a:p>
          <a:p>
            <a:pPr marL="694350" lvl="2" indent="-514350" algn="just">
              <a:buFont typeface="+mj-lt"/>
              <a:buAutoNum type="arabicPeriod"/>
            </a:pPr>
            <a:r>
              <a:rPr lang="en-US" sz="3200" dirty="0">
                <a:solidFill>
                  <a:schemeClr val="tx1"/>
                </a:solidFill>
              </a:rPr>
              <a:t>Frequently asked questions</a:t>
            </a:r>
          </a:p>
          <a:p>
            <a:pPr marL="694350" lvl="2" indent="-514350" algn="just">
              <a:buFont typeface="+mj-lt"/>
              <a:buAutoNum type="arabicPeriod"/>
            </a:pPr>
            <a:r>
              <a:rPr lang="en-US" sz="3200" dirty="0">
                <a:solidFill>
                  <a:schemeClr val="tx1"/>
                </a:solidFill>
              </a:rPr>
              <a:t>Where to find more information</a:t>
            </a:r>
          </a:p>
        </p:txBody>
      </p:sp>
      <p:sp>
        <p:nvSpPr>
          <p:cNvPr id="4" name="Rectangle 3">
            <a:extLst>
              <a:ext uri="{FF2B5EF4-FFF2-40B4-BE49-F238E27FC236}">
                <a16:creationId xmlns:a16="http://schemas.microsoft.com/office/drawing/2014/main" id="{BCF62C61-0CBB-79FD-E6BC-D287F1E69374}"/>
              </a:ext>
            </a:extLst>
          </p:cNvPr>
          <p:cNvSpPr/>
          <p:nvPr/>
        </p:nvSpPr>
        <p:spPr>
          <a:xfrm>
            <a:off x="630087" y="1274353"/>
            <a:ext cx="10931825" cy="4309294"/>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itle 1">
            <a:extLst>
              <a:ext uri="{FF2B5EF4-FFF2-40B4-BE49-F238E27FC236}">
                <a16:creationId xmlns:a16="http://schemas.microsoft.com/office/drawing/2014/main" id="{9867CAB0-EB6E-61C9-3B64-1267637FBA22}"/>
              </a:ext>
            </a:extLst>
          </p:cNvPr>
          <p:cNvSpPr txBox="1">
            <a:spLocks/>
          </p:cNvSpPr>
          <p:nvPr/>
        </p:nvSpPr>
        <p:spPr>
          <a:xfrm>
            <a:off x="431801" y="370045"/>
            <a:ext cx="11281833" cy="79041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000" b="1" i="0" kern="1200" baseline="0">
                <a:solidFill>
                  <a:schemeClr val="accent1"/>
                </a:solidFill>
                <a:latin typeface="Arial" charset="0"/>
                <a:ea typeface="Arial" charset="0"/>
                <a:cs typeface="Arial" charset="0"/>
              </a:defRPr>
            </a:lvl1pPr>
          </a:lstStyle>
          <a:p>
            <a:r>
              <a:rPr lang="en-US" sz="3600" dirty="0"/>
              <a:t>Presentation Overview</a:t>
            </a:r>
          </a:p>
        </p:txBody>
      </p:sp>
    </p:spTree>
    <p:extLst>
      <p:ext uri="{BB962C8B-B14F-4D97-AF65-F5344CB8AC3E}">
        <p14:creationId xmlns:p14="http://schemas.microsoft.com/office/powerpoint/2010/main" val="28099261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B1B2D3B-BBFB-414B-BD01-7B0D7B5E28DD}"/>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21752" y="4940549"/>
            <a:ext cx="904631" cy="310967"/>
          </a:xfrm>
          <a:prstGeom prst="rect">
            <a:avLst/>
          </a:prstGeom>
        </p:spPr>
      </p:pic>
      <p:sp>
        <p:nvSpPr>
          <p:cNvPr id="10" name="Text Placeholder 1">
            <a:extLst>
              <a:ext uri="{FF2B5EF4-FFF2-40B4-BE49-F238E27FC236}">
                <a16:creationId xmlns:a16="http://schemas.microsoft.com/office/drawing/2014/main" id="{EDA7FB2B-5DD2-9F49-A090-7CF0C8F8DB26}"/>
              </a:ext>
            </a:extLst>
          </p:cNvPr>
          <p:cNvSpPr txBox="1">
            <a:spLocks/>
          </p:cNvSpPr>
          <p:nvPr/>
        </p:nvSpPr>
        <p:spPr>
          <a:xfrm>
            <a:off x="355359" y="4750906"/>
            <a:ext cx="6853238" cy="1798914"/>
          </a:xfrm>
          <a:prstGeom prst="rect">
            <a:avLst/>
          </a:prstGeom>
        </p:spPr>
        <p:txBody>
          <a:bodyPr>
            <a:noAutofit/>
          </a:bodyPr>
          <a:lstStyle>
            <a:lvl1pPr marL="0" indent="0" algn="l" defTabSz="914400" rtl="0" eaLnBrk="1" latinLnBrk="0" hangingPunct="1">
              <a:lnSpc>
                <a:spcPct val="100000"/>
              </a:lnSpc>
              <a:spcBef>
                <a:spcPts val="1000"/>
              </a:spcBef>
              <a:buFont typeface="Arial" panose="020B0604020202020204" pitchFamily="34" charset="0"/>
              <a:buNone/>
              <a:defRPr sz="2000" kern="1200">
                <a:solidFill>
                  <a:schemeClr val="accent1"/>
                </a:solidFill>
                <a:latin typeface="Arial" charset="0"/>
                <a:ea typeface="Arial" charset="0"/>
                <a:cs typeface="Arial" charset="0"/>
              </a:defRPr>
            </a:lvl1pPr>
            <a:lvl2pPr marL="0" indent="0" algn="l" defTabSz="914400" rtl="0" eaLnBrk="1" latinLnBrk="0" hangingPunct="1">
              <a:lnSpc>
                <a:spcPct val="100000"/>
              </a:lnSpc>
              <a:spcBef>
                <a:spcPts val="500"/>
              </a:spcBef>
              <a:buFont typeface="Arial" panose="020B0604020202020204" pitchFamily="34" charset="0"/>
              <a:buNone/>
              <a:defRPr sz="1800" kern="1200">
                <a:solidFill>
                  <a:schemeClr val="bg2">
                    <a:lumMod val="10000"/>
                  </a:schemeClr>
                </a:solidFill>
                <a:latin typeface="Arial" charset="0"/>
                <a:ea typeface="Arial" charset="0"/>
                <a:cs typeface="Arial" charset="0"/>
              </a:defRPr>
            </a:lvl2pPr>
            <a:lvl3pPr marL="180000" indent="-180000" algn="l" defTabSz="914400" rtl="0" eaLnBrk="1" latinLnBrk="0" hangingPunct="1">
              <a:lnSpc>
                <a:spcPct val="100000"/>
              </a:lnSpc>
              <a:spcBef>
                <a:spcPts val="600"/>
              </a:spcBef>
              <a:buFont typeface="Arial" panose="020B0604020202020204" pitchFamily="34" charset="0"/>
              <a:buChar char="•"/>
              <a:defRPr sz="1800" kern="1200" baseline="0">
                <a:solidFill>
                  <a:schemeClr val="bg2">
                    <a:lumMod val="10000"/>
                  </a:schemeClr>
                </a:solidFill>
                <a:latin typeface="Arial" charset="0"/>
                <a:ea typeface="Arial" charset="0"/>
                <a:cs typeface="Arial" charset="0"/>
              </a:defRPr>
            </a:lvl3pPr>
            <a:lvl4pPr marL="360000" indent="-180000" algn="l" defTabSz="914400" rtl="0" eaLnBrk="1" latinLnBrk="0" hangingPunct="1">
              <a:lnSpc>
                <a:spcPct val="100000"/>
              </a:lnSpc>
              <a:spcBef>
                <a:spcPts val="500"/>
              </a:spcBef>
              <a:buFont typeface=".AppleSystemUIFont" charset="-120"/>
              <a:buChar char="-"/>
              <a:defRPr sz="1800" kern="1200" baseline="0">
                <a:solidFill>
                  <a:schemeClr val="bg2">
                    <a:lumMod val="10000"/>
                  </a:schemeClr>
                </a:solidFill>
                <a:latin typeface="Arial" charset="0"/>
                <a:ea typeface="Arial" charset="0"/>
                <a:cs typeface="Arial" charset="0"/>
              </a:defRPr>
            </a:lvl4pPr>
            <a:lvl5pPr marL="540000" indent="-180000" algn="l" defTabSz="914400" rtl="0" eaLnBrk="1" latinLnBrk="0" hangingPunct="1">
              <a:lnSpc>
                <a:spcPct val="100000"/>
              </a:lnSpc>
              <a:spcBef>
                <a:spcPts val="500"/>
              </a:spcBef>
              <a:buFont typeface="Courier New" charset="0"/>
              <a:buChar char="o"/>
              <a:defRPr sz="1800" kern="1200">
                <a:solidFill>
                  <a:schemeClr val="bg2">
                    <a:lumMod val="10000"/>
                  </a:schemeClr>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800" dirty="0">
                <a:solidFill>
                  <a:schemeClr val="bg1"/>
                </a:solidFill>
                <a:latin typeface="+mn-lt"/>
              </a:rPr>
              <a:t>© State of Victoria (Department of Education) 2023</a:t>
            </a:r>
          </a:p>
          <a:p>
            <a:endParaRPr lang="en-US" sz="800" dirty="0">
              <a:solidFill>
                <a:schemeClr val="bg1"/>
              </a:solidFill>
              <a:latin typeface="+mn-lt"/>
            </a:endParaRPr>
          </a:p>
          <a:p>
            <a:r>
              <a:rPr lang="en-US" sz="800" dirty="0">
                <a:solidFill>
                  <a:schemeClr val="bg1"/>
                </a:solidFill>
                <a:latin typeface="+mn-lt"/>
              </a:rPr>
              <a:t>Ensuring our school is bushfire ready is provided under a Creative Commons Attribution 4.0 International </a:t>
            </a:r>
            <a:r>
              <a:rPr lang="en-US" sz="800" dirty="0" err="1">
                <a:solidFill>
                  <a:schemeClr val="bg1"/>
                </a:solidFill>
                <a:latin typeface="+mn-lt"/>
              </a:rPr>
              <a:t>licence</a:t>
            </a:r>
            <a:r>
              <a:rPr lang="en-US" sz="800" dirty="0">
                <a:solidFill>
                  <a:schemeClr val="bg1"/>
                </a:solidFill>
                <a:latin typeface="+mn-lt"/>
              </a:rPr>
              <a:t>. You are free to re-use the work under that </a:t>
            </a:r>
            <a:r>
              <a:rPr lang="en-US" sz="800" dirty="0" err="1">
                <a:solidFill>
                  <a:schemeClr val="bg1"/>
                </a:solidFill>
                <a:latin typeface="+mn-lt"/>
              </a:rPr>
              <a:t>licence</a:t>
            </a:r>
            <a:r>
              <a:rPr lang="en-US" sz="800" dirty="0">
                <a:solidFill>
                  <a:schemeClr val="bg1"/>
                </a:solidFill>
                <a:latin typeface="+mn-lt"/>
              </a:rPr>
              <a:t>, on the condition that you credit the State of Victoria (Department of Education), indicate if changes were made and comply with the other </a:t>
            </a:r>
            <a:r>
              <a:rPr lang="en-US" sz="800" dirty="0" err="1">
                <a:solidFill>
                  <a:schemeClr val="bg1"/>
                </a:solidFill>
                <a:latin typeface="+mn-lt"/>
              </a:rPr>
              <a:t>licence</a:t>
            </a:r>
            <a:r>
              <a:rPr lang="en-US" sz="800" dirty="0">
                <a:solidFill>
                  <a:schemeClr val="bg1"/>
                </a:solidFill>
                <a:latin typeface="+mn-lt"/>
              </a:rPr>
              <a:t> terms, see: </a:t>
            </a:r>
            <a:r>
              <a:rPr lang="en-AU" sz="800" dirty="0">
                <a:solidFill>
                  <a:schemeClr val="bg1"/>
                </a:solidFill>
                <a:latin typeface="+mn-lt"/>
              </a:rPr>
              <a:t>https://</a:t>
            </a:r>
            <a:r>
              <a:rPr lang="en-AU" sz="800" dirty="0" err="1">
                <a:solidFill>
                  <a:schemeClr val="bg1"/>
                </a:solidFill>
                <a:latin typeface="+mn-lt"/>
              </a:rPr>
              <a:t>creativecommons.org</a:t>
            </a:r>
            <a:r>
              <a:rPr lang="en-AU" sz="800" dirty="0">
                <a:solidFill>
                  <a:schemeClr val="bg1"/>
                </a:solidFill>
                <a:latin typeface="+mn-lt"/>
              </a:rPr>
              <a:t>/licenses/by/4.0/</a:t>
            </a:r>
          </a:p>
          <a:p>
            <a:r>
              <a:rPr lang="en-US" sz="800" dirty="0">
                <a:solidFill>
                  <a:schemeClr val="bg1"/>
                </a:solidFill>
                <a:latin typeface="+mn-lt"/>
              </a:rPr>
              <a:t>The </a:t>
            </a:r>
            <a:r>
              <a:rPr lang="en-US" sz="800" dirty="0" err="1">
                <a:solidFill>
                  <a:schemeClr val="bg1"/>
                </a:solidFill>
                <a:latin typeface="+mn-lt"/>
              </a:rPr>
              <a:t>licence</a:t>
            </a:r>
            <a:r>
              <a:rPr lang="en-US" sz="800" dirty="0">
                <a:solidFill>
                  <a:schemeClr val="bg1"/>
                </a:solidFill>
                <a:latin typeface="+mn-lt"/>
              </a:rPr>
              <a:t> does not apply to:</a:t>
            </a:r>
            <a:br>
              <a:rPr lang="en-AU" sz="800" dirty="0">
                <a:solidFill>
                  <a:schemeClr val="bg1"/>
                </a:solidFill>
                <a:latin typeface="+mn-lt"/>
              </a:rPr>
            </a:br>
            <a:r>
              <a:rPr lang="en-US" sz="800" dirty="0">
                <a:solidFill>
                  <a:schemeClr val="bg1"/>
                </a:solidFill>
                <a:latin typeface="+mn-lt"/>
              </a:rPr>
              <a:t>• any images, photographs, trademarks or branding, including the Victorian Government logo and the DE logo; and</a:t>
            </a:r>
            <a:br>
              <a:rPr lang="en-AU" sz="800" dirty="0">
                <a:solidFill>
                  <a:schemeClr val="bg1"/>
                </a:solidFill>
                <a:latin typeface="+mn-lt"/>
              </a:rPr>
            </a:br>
            <a:r>
              <a:rPr lang="en-US" sz="800" dirty="0">
                <a:solidFill>
                  <a:schemeClr val="bg1"/>
                </a:solidFill>
                <a:latin typeface="+mn-lt"/>
              </a:rPr>
              <a:t>• content supplied by third parties.</a:t>
            </a:r>
          </a:p>
          <a:p>
            <a:r>
              <a:rPr lang="en-US" sz="800" dirty="0">
                <a:solidFill>
                  <a:schemeClr val="bg1"/>
                </a:solidFill>
                <a:latin typeface="+mn-lt"/>
              </a:rPr>
              <a:t>Copyright queries may be directed to </a:t>
            </a:r>
            <a:r>
              <a:rPr lang="en-US" sz="800" dirty="0" err="1">
                <a:solidFill>
                  <a:schemeClr val="bg1"/>
                </a:solidFill>
                <a:latin typeface="+mn-lt"/>
              </a:rPr>
              <a:t>copyright@education.vic.gov.au</a:t>
            </a:r>
            <a:endParaRPr lang="en-AU" sz="800" dirty="0">
              <a:solidFill>
                <a:schemeClr val="bg1"/>
              </a:solidFill>
              <a:latin typeface="+mn-lt"/>
            </a:endParaRPr>
          </a:p>
        </p:txBody>
      </p:sp>
    </p:spTree>
    <p:extLst>
      <p:ext uri="{BB962C8B-B14F-4D97-AF65-F5344CB8AC3E}">
        <p14:creationId xmlns:p14="http://schemas.microsoft.com/office/powerpoint/2010/main" val="15182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sz="3200" dirty="0"/>
              <a:t>Forecasts and general bushfire information</a:t>
            </a:r>
          </a:p>
        </p:txBody>
      </p:sp>
    </p:spTree>
    <p:extLst>
      <p:ext uri="{BB962C8B-B14F-4D97-AF65-F5344CB8AC3E}">
        <p14:creationId xmlns:p14="http://schemas.microsoft.com/office/powerpoint/2010/main" val="1232712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867CAB0-EB6E-61C9-3B64-1267637FBA22}"/>
              </a:ext>
            </a:extLst>
          </p:cNvPr>
          <p:cNvSpPr txBox="1">
            <a:spLocks/>
          </p:cNvSpPr>
          <p:nvPr/>
        </p:nvSpPr>
        <p:spPr>
          <a:xfrm>
            <a:off x="431801" y="370045"/>
            <a:ext cx="11281833" cy="79041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000" b="1" i="0" kern="1200" baseline="0">
                <a:solidFill>
                  <a:schemeClr val="accent1"/>
                </a:solidFill>
                <a:latin typeface="Arial" charset="0"/>
                <a:ea typeface="Arial" charset="0"/>
                <a:cs typeface="Arial" charset="0"/>
              </a:defRPr>
            </a:lvl1pPr>
          </a:lstStyle>
          <a:p>
            <a:r>
              <a:rPr lang="en-US" sz="3600" dirty="0"/>
              <a:t>Understanding fire danger forecasts</a:t>
            </a:r>
          </a:p>
        </p:txBody>
      </p:sp>
      <p:sp>
        <p:nvSpPr>
          <p:cNvPr id="10" name="Content Placeholder 2">
            <a:extLst>
              <a:ext uri="{FF2B5EF4-FFF2-40B4-BE49-F238E27FC236}">
                <a16:creationId xmlns:a16="http://schemas.microsoft.com/office/drawing/2014/main" id="{783909EC-1CA4-B4EC-7D05-7788D9DE973C}"/>
              </a:ext>
            </a:extLst>
          </p:cNvPr>
          <p:cNvSpPr>
            <a:spLocks noGrp="1"/>
          </p:cNvSpPr>
          <p:nvPr>
            <p:ph idx="1"/>
          </p:nvPr>
        </p:nvSpPr>
        <p:spPr>
          <a:xfrm>
            <a:off x="431800" y="1366211"/>
            <a:ext cx="5664199" cy="1382796"/>
          </a:xfrm>
        </p:spPr>
        <p:txBody>
          <a:bodyPr>
            <a:noAutofit/>
          </a:bodyPr>
          <a:lstStyle/>
          <a:p>
            <a:pPr marL="285750" indent="-285750">
              <a:spcBef>
                <a:spcPts val="600"/>
              </a:spcBef>
              <a:spcAft>
                <a:spcPts val="600"/>
              </a:spcAft>
              <a:buFont typeface="Arial" panose="020B0604020202020204" pitchFamily="34" charset="0"/>
              <a:buChar char="•"/>
            </a:pPr>
            <a:r>
              <a:rPr lang="en-GB" sz="18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Fire danger ratings (FDRs) provide information about the potential level of danger should a bushfire start. </a:t>
            </a:r>
            <a:endParaRPr lang="en-AU" sz="18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285750" indent="-285750">
              <a:spcBef>
                <a:spcPts val="600"/>
              </a:spcBef>
              <a:spcAft>
                <a:spcPts val="600"/>
              </a:spcAft>
              <a:buFont typeface="Arial" panose="020B0604020202020204" pitchFamily="34" charset="0"/>
              <a:buChar char="•"/>
            </a:pPr>
            <a:r>
              <a:rPr lang="en-US" sz="18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FDRs are</a:t>
            </a:r>
            <a:r>
              <a:rPr lang="en-GB" sz="1800" dirty="0">
                <a:solidFill>
                  <a:schemeClr val="tx1"/>
                </a:solidFill>
                <a:effectLst/>
                <a:latin typeface="Arial" panose="020B0604020202020204" pitchFamily="34" charset="0"/>
                <a:ea typeface="Arial" panose="020B0604020202020204" pitchFamily="34" charset="0"/>
                <a:cs typeface="Arial" panose="020B0604020202020204" pitchFamily="34" charset="0"/>
              </a:rPr>
              <a:t> calculated by the Bureau of </a:t>
            </a:r>
            <a:r>
              <a:rPr lang="en-GB" sz="1800" dirty="0" err="1">
                <a:solidFill>
                  <a:schemeClr val="tx1"/>
                </a:solidFill>
                <a:effectLst/>
                <a:latin typeface="Arial" panose="020B0604020202020204" pitchFamily="34" charset="0"/>
                <a:ea typeface="Arial" panose="020B0604020202020204" pitchFamily="34" charset="0"/>
                <a:cs typeface="Arial" panose="020B0604020202020204" pitchFamily="34" charset="0"/>
              </a:rPr>
              <a:t>Meterology</a:t>
            </a:r>
            <a:r>
              <a:rPr lang="en-GB" sz="1800" dirty="0">
                <a:solidFill>
                  <a:schemeClr val="tx1"/>
                </a:solidFill>
                <a:effectLst/>
                <a:latin typeface="Arial" panose="020B0604020202020204" pitchFamily="34" charset="0"/>
                <a:ea typeface="Arial" panose="020B0604020202020204" pitchFamily="34" charset="0"/>
                <a:cs typeface="Arial" panose="020B0604020202020204" pitchFamily="34" charset="0"/>
              </a:rPr>
              <a:t> (BoM) for fire weather districts using a combination of weather forecasting and information about vegetation in the landscape that could fuel a fire. </a:t>
            </a:r>
            <a:endParaRPr lang="en-GB" sz="1800" dirty="0">
              <a:solidFill>
                <a:schemeClr val="tx1"/>
              </a:solidFill>
              <a:effectLst/>
              <a:latin typeface="Arial" panose="020B0604020202020204" pitchFamily="34" charset="0"/>
              <a:ea typeface="Arial" panose="020B0604020202020204" pitchFamily="34" charset="0"/>
            </a:endParaRPr>
          </a:p>
          <a:p>
            <a:pPr marL="285750" indent="-285750">
              <a:spcBef>
                <a:spcPts val="600"/>
              </a:spcBef>
              <a:spcAft>
                <a:spcPts val="600"/>
              </a:spcAft>
              <a:buFont typeface="Arial" panose="020B0604020202020204" pitchFamily="34" charset="0"/>
              <a:buChar char="•"/>
            </a:pPr>
            <a:r>
              <a:rPr lang="en-GB" sz="1800" dirty="0">
                <a:solidFill>
                  <a:schemeClr val="tx1"/>
                </a:solidFill>
                <a:latin typeface="Arial" panose="020B0604020202020204" pitchFamily="34" charset="0"/>
                <a:ea typeface="Arial" panose="020B0604020202020204" pitchFamily="34" charset="0"/>
              </a:rPr>
              <a:t>Victoria has 9 fire weather districts, which are based on municipal council boundaries. </a:t>
            </a:r>
            <a:r>
              <a:rPr lang="en-GB" sz="1800" dirty="0">
                <a:solidFill>
                  <a:schemeClr val="tx1"/>
                </a:solidFill>
                <a:effectLst/>
                <a:latin typeface="Arial" panose="020B0604020202020204" pitchFamily="34" charset="0"/>
                <a:ea typeface="Arial" panose="020B0604020202020204" pitchFamily="34" charset="0"/>
              </a:rPr>
              <a:t>Our school is in the </a:t>
            </a:r>
            <a:r>
              <a:rPr lang="en-GB" sz="1800" b="1" dirty="0">
                <a:solidFill>
                  <a:srgbClr val="FF0000"/>
                </a:solidFill>
                <a:latin typeface="Arial" panose="020B0604020202020204" pitchFamily="34" charset="0"/>
              </a:rPr>
              <a:t>North East</a:t>
            </a:r>
            <a:r>
              <a:rPr lang="en-GB" sz="1800" b="1" dirty="0">
                <a:solidFill>
                  <a:srgbClr val="FF0000"/>
                </a:solidFill>
                <a:effectLst/>
                <a:latin typeface="Arial" panose="020B0604020202020204" pitchFamily="34" charset="0"/>
                <a:ea typeface="Arial" panose="020B0604020202020204" pitchFamily="34" charset="0"/>
              </a:rPr>
              <a:t> </a:t>
            </a:r>
            <a:r>
              <a:rPr lang="en-GB" sz="1800" dirty="0">
                <a:solidFill>
                  <a:schemeClr val="tx1"/>
                </a:solidFill>
                <a:latin typeface="Arial" panose="020B0604020202020204" pitchFamily="34" charset="0"/>
                <a:ea typeface="Arial" panose="020B0604020202020204" pitchFamily="34" charset="0"/>
              </a:rPr>
              <a:t>fire weather district. </a:t>
            </a:r>
          </a:p>
          <a:p>
            <a:pPr marL="285750" indent="-285750">
              <a:spcBef>
                <a:spcPts val="600"/>
              </a:spcBef>
              <a:spcAft>
                <a:spcPts val="600"/>
              </a:spcAft>
              <a:buFont typeface="Arial" panose="020B0604020202020204" pitchFamily="34" charset="0"/>
              <a:buChar char="•"/>
            </a:pPr>
            <a:r>
              <a:rPr lang="en-GB" sz="1800" dirty="0">
                <a:solidFill>
                  <a:schemeClr val="tx1"/>
                </a:solidFill>
                <a:latin typeface="Arial" panose="020B0604020202020204" pitchFamily="34" charset="0"/>
                <a:ea typeface="Arial" panose="020B0604020202020204" pitchFamily="34" charset="0"/>
              </a:rPr>
              <a:t>The BoM will publish the fire danger rating 4-day forecast on their website during the fire season, but these forecasts are subject to change. </a:t>
            </a:r>
            <a:endParaRPr lang="en-GB" sz="1800" dirty="0">
              <a:solidFill>
                <a:schemeClr val="tx1"/>
              </a:solidFill>
              <a:effectLst/>
              <a:latin typeface="Arial" panose="020B0604020202020204" pitchFamily="34" charset="0"/>
              <a:ea typeface="Arial" panose="020B0604020202020204" pitchFamily="34" charset="0"/>
            </a:endParaRPr>
          </a:p>
        </p:txBody>
      </p:sp>
      <p:pic>
        <p:nvPicPr>
          <p:cNvPr id="12" name="Picture 11" descr="Map&#10;&#10;Description automatically generated">
            <a:extLst>
              <a:ext uri="{FF2B5EF4-FFF2-40B4-BE49-F238E27FC236}">
                <a16:creationId xmlns:a16="http://schemas.microsoft.com/office/drawing/2014/main" id="{3D807F39-B587-28A7-4D05-5FF13E22098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180332" y="1647024"/>
            <a:ext cx="5860306" cy="3856153"/>
          </a:xfrm>
          <a:prstGeom prst="rect">
            <a:avLst/>
          </a:prstGeom>
          <a:noFill/>
          <a:ln>
            <a:noFill/>
          </a:ln>
        </p:spPr>
      </p:pic>
    </p:spTree>
    <p:extLst>
      <p:ext uri="{BB962C8B-B14F-4D97-AF65-F5344CB8AC3E}">
        <p14:creationId xmlns:p14="http://schemas.microsoft.com/office/powerpoint/2010/main" val="25004279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867CAB0-EB6E-61C9-3B64-1267637FBA22}"/>
              </a:ext>
            </a:extLst>
          </p:cNvPr>
          <p:cNvSpPr txBox="1">
            <a:spLocks/>
          </p:cNvSpPr>
          <p:nvPr/>
        </p:nvSpPr>
        <p:spPr>
          <a:xfrm>
            <a:off x="431801" y="370045"/>
            <a:ext cx="11281833" cy="79041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000" b="1" i="0" kern="1200" baseline="0">
                <a:solidFill>
                  <a:schemeClr val="accent1"/>
                </a:solidFill>
                <a:latin typeface="Arial" charset="0"/>
                <a:ea typeface="Arial" charset="0"/>
                <a:cs typeface="Arial" charset="0"/>
              </a:defRPr>
            </a:lvl1pPr>
          </a:lstStyle>
          <a:p>
            <a:r>
              <a:rPr lang="en-US" sz="3600" dirty="0"/>
              <a:t>Understanding fire risk and fire danger ratings</a:t>
            </a:r>
          </a:p>
        </p:txBody>
      </p:sp>
      <p:pic>
        <p:nvPicPr>
          <p:cNvPr id="7" name="Picture 6" descr="Chart, pie chart&#10;&#10;Description automatically generated">
            <a:extLst>
              <a:ext uri="{FF2B5EF4-FFF2-40B4-BE49-F238E27FC236}">
                <a16:creationId xmlns:a16="http://schemas.microsoft.com/office/drawing/2014/main" id="{A8745172-1155-AD3A-06EB-1A65DC22DF37}"/>
              </a:ext>
            </a:extLst>
          </p:cNvPr>
          <p:cNvPicPr>
            <a:picLocks noChangeAspect="1"/>
          </p:cNvPicPr>
          <p:nvPr/>
        </p:nvPicPr>
        <p:blipFill rotWithShape="1">
          <a:blip r:embed="rId2"/>
          <a:srcRect t="15989" b="15331"/>
          <a:stretch/>
        </p:blipFill>
        <p:spPr>
          <a:xfrm>
            <a:off x="431801" y="3238150"/>
            <a:ext cx="10266947" cy="3145872"/>
          </a:xfrm>
          <a:prstGeom prst="rect">
            <a:avLst/>
          </a:prstGeom>
        </p:spPr>
      </p:pic>
      <p:sp>
        <p:nvSpPr>
          <p:cNvPr id="10" name="Content Placeholder 2">
            <a:extLst>
              <a:ext uri="{FF2B5EF4-FFF2-40B4-BE49-F238E27FC236}">
                <a16:creationId xmlns:a16="http://schemas.microsoft.com/office/drawing/2014/main" id="{783909EC-1CA4-B4EC-7D05-7788D9DE973C}"/>
              </a:ext>
            </a:extLst>
          </p:cNvPr>
          <p:cNvSpPr>
            <a:spLocks noGrp="1"/>
          </p:cNvSpPr>
          <p:nvPr>
            <p:ph idx="1"/>
          </p:nvPr>
        </p:nvSpPr>
        <p:spPr>
          <a:xfrm>
            <a:off x="415759" y="1000042"/>
            <a:ext cx="10774388" cy="1382796"/>
          </a:xfrm>
        </p:spPr>
        <p:txBody>
          <a:bodyPr>
            <a:noAutofit/>
          </a:bodyPr>
          <a:lstStyle/>
          <a:p>
            <a:pPr marL="285750" indent="-285750">
              <a:spcBef>
                <a:spcPts val="600"/>
              </a:spcBef>
              <a:spcAft>
                <a:spcPts val="600"/>
              </a:spcAft>
              <a:buFont typeface="Arial" panose="020B0604020202020204" pitchFamily="34" charset="0"/>
              <a:buChar char="•"/>
            </a:pPr>
            <a:r>
              <a:rPr lang="en-GB" sz="18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The ratings p</a:t>
            </a:r>
            <a:r>
              <a:rPr lang="en-GB" sz="1800" dirty="0">
                <a:solidFill>
                  <a:schemeClr val="tx1"/>
                </a:solidFill>
                <a:effectLst/>
                <a:latin typeface="Arial" panose="020B0604020202020204" pitchFamily="34" charset="0"/>
                <a:ea typeface="Arial" panose="020B0604020202020204" pitchFamily="34" charset="0"/>
                <a:cs typeface="Arial" panose="020B0604020202020204" pitchFamily="34" charset="0"/>
              </a:rPr>
              <a:t>rovide information so that people can take action to protect themselves and others from the potentially dangerous impacts of bushfires. </a:t>
            </a:r>
          </a:p>
          <a:p>
            <a:pPr marL="285750" indent="-285750">
              <a:spcBef>
                <a:spcPts val="600"/>
              </a:spcBef>
              <a:spcAft>
                <a:spcPts val="600"/>
              </a:spcAft>
              <a:buFont typeface="Arial" panose="020B0604020202020204" pitchFamily="34" charset="0"/>
              <a:buChar char="•"/>
            </a:pPr>
            <a:r>
              <a:rPr lang="en-GB" sz="18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It is important, especially during the fire season, to stay up to date with conditions, monitor your surroundings and tune in to official sources for warnings.  </a:t>
            </a:r>
            <a:endParaRPr lang="en-AU" sz="18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a:p>
            <a:pPr marL="285750" indent="-285750">
              <a:spcBef>
                <a:spcPts val="600"/>
              </a:spcBef>
              <a:spcAft>
                <a:spcPts val="600"/>
              </a:spcAft>
              <a:buFont typeface="Arial" panose="020B0604020202020204" pitchFamily="34" charset="0"/>
              <a:buChar char="•"/>
            </a:pPr>
            <a:r>
              <a:rPr lang="en-GB" sz="1800" dirty="0">
                <a:solidFill>
                  <a:schemeClr val="tx1"/>
                </a:solidFill>
                <a:effectLst/>
                <a:latin typeface="Arial" panose="020B0604020202020204" pitchFamily="34" charset="0"/>
                <a:ea typeface="Arial" panose="020B0604020202020204" pitchFamily="34" charset="0"/>
                <a:cs typeface="Times New Roman" panose="02020603050405020304" pitchFamily="18" charset="0"/>
              </a:rPr>
              <a:t>From the 2022-23 fire season, </a:t>
            </a:r>
            <a:r>
              <a:rPr lang="en-GB" sz="1800" dirty="0">
                <a:solidFill>
                  <a:schemeClr val="tx1"/>
                </a:solidFill>
                <a:latin typeface="Arial" panose="020B0604020202020204" pitchFamily="34" charset="0"/>
                <a:ea typeface="Arial" panose="020B0604020202020204" pitchFamily="34" charset="0"/>
                <a:cs typeface="Times New Roman" panose="02020603050405020304" pitchFamily="18" charset="0"/>
              </a:rPr>
              <a:t>Victoria will be using the new Australian Fire Danger Rating System which has 4 ratings; Moderate, High, Extreme and Catastrophic. </a:t>
            </a:r>
          </a:p>
          <a:p>
            <a:pPr>
              <a:spcBef>
                <a:spcPts val="600"/>
              </a:spcBef>
              <a:spcAft>
                <a:spcPts val="600"/>
              </a:spcAft>
            </a:pPr>
            <a:endParaRPr lang="en-AU" sz="1800"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56768407-204A-8510-5728-655B4B2F773B}"/>
              </a:ext>
            </a:extLst>
          </p:cNvPr>
          <p:cNvSpPr txBox="1"/>
          <p:nvPr/>
        </p:nvSpPr>
        <p:spPr>
          <a:xfrm>
            <a:off x="304909" y="6199356"/>
            <a:ext cx="10996085" cy="369332"/>
          </a:xfrm>
          <a:prstGeom prst="rect">
            <a:avLst/>
          </a:prstGeom>
          <a:noFill/>
        </p:spPr>
        <p:txBody>
          <a:bodyPr wrap="square">
            <a:spAutoFit/>
          </a:bodyPr>
          <a:lstStyle/>
          <a:p>
            <a:pPr>
              <a:spcBef>
                <a:spcPts val="600"/>
              </a:spcBef>
              <a:spcAft>
                <a:spcPts val="600"/>
              </a:spcAft>
            </a:pPr>
            <a:r>
              <a:rPr lang="en-AU" b="0" i="0" dirty="0">
                <a:effectLst/>
                <a:latin typeface="+mj-lt"/>
              </a:rPr>
              <a:t>On </a:t>
            </a:r>
            <a:r>
              <a:rPr lang="en-AU" b="1" i="0" dirty="0">
                <a:effectLst/>
                <a:latin typeface="+mj-lt"/>
              </a:rPr>
              <a:t>No Rating</a:t>
            </a:r>
            <a:r>
              <a:rPr lang="en-AU" b="0" i="0" dirty="0">
                <a:effectLst/>
                <a:latin typeface="+mj-lt"/>
              </a:rPr>
              <a:t> days, no action is required because the risk of a dangerous fire is very low.</a:t>
            </a:r>
            <a:endParaRPr lang="en-AU" sz="1800" dirty="0">
              <a:effectLst/>
              <a:latin typeface="+mj-lt"/>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470842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867CAB0-EB6E-61C9-3B64-1267637FBA22}"/>
              </a:ext>
            </a:extLst>
          </p:cNvPr>
          <p:cNvSpPr txBox="1">
            <a:spLocks/>
          </p:cNvSpPr>
          <p:nvPr/>
        </p:nvSpPr>
        <p:spPr>
          <a:xfrm>
            <a:off x="431801" y="370045"/>
            <a:ext cx="11281833" cy="79041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000" b="1" i="0" kern="1200" baseline="0">
                <a:solidFill>
                  <a:schemeClr val="accent1"/>
                </a:solidFill>
                <a:latin typeface="Arial" charset="0"/>
                <a:ea typeface="Arial" charset="0"/>
                <a:cs typeface="Arial" charset="0"/>
              </a:defRPr>
            </a:lvl1pPr>
          </a:lstStyle>
          <a:p>
            <a:r>
              <a:rPr lang="en-US" sz="3600" dirty="0"/>
              <a:t>The Bushfire At-Risk Register and Category 4</a:t>
            </a:r>
          </a:p>
        </p:txBody>
      </p:sp>
      <p:sp>
        <p:nvSpPr>
          <p:cNvPr id="10" name="Content Placeholder 2">
            <a:extLst>
              <a:ext uri="{FF2B5EF4-FFF2-40B4-BE49-F238E27FC236}">
                <a16:creationId xmlns:a16="http://schemas.microsoft.com/office/drawing/2014/main" id="{783909EC-1CA4-B4EC-7D05-7788D9DE973C}"/>
              </a:ext>
            </a:extLst>
          </p:cNvPr>
          <p:cNvSpPr>
            <a:spLocks noGrp="1"/>
          </p:cNvSpPr>
          <p:nvPr>
            <p:ph idx="1"/>
          </p:nvPr>
        </p:nvSpPr>
        <p:spPr>
          <a:xfrm>
            <a:off x="415759" y="1369158"/>
            <a:ext cx="10774388" cy="2428958"/>
          </a:xfrm>
        </p:spPr>
        <p:txBody>
          <a:bodyPr>
            <a:noAutofit/>
          </a:bodyPr>
          <a:lstStyle/>
          <a:p>
            <a:pPr>
              <a:spcBef>
                <a:spcPts val="600"/>
              </a:spcBef>
              <a:spcAft>
                <a:spcPts val="600"/>
              </a:spcAft>
            </a:pPr>
            <a:r>
              <a:rPr lang="en-AU" dirty="0">
                <a:solidFill>
                  <a:schemeClr val="tx1"/>
                </a:solidFill>
                <a:effectLst/>
                <a:latin typeface="Arial" panose="020B0604020202020204" pitchFamily="34" charset="0"/>
                <a:ea typeface="Times New Roman" panose="02020603050405020304" pitchFamily="18" charset="0"/>
              </a:rPr>
              <a:t>The Department of Education worked with the CSIRO to develop the </a:t>
            </a:r>
            <a:r>
              <a:rPr lang="en-AU" i="1" dirty="0">
                <a:solidFill>
                  <a:schemeClr val="tx1"/>
                </a:solidFill>
                <a:effectLst/>
                <a:latin typeface="Arial" panose="020B0604020202020204" pitchFamily="34" charset="0"/>
                <a:ea typeface="Times New Roman" panose="02020603050405020304" pitchFamily="18" charset="0"/>
              </a:rPr>
              <a:t>Victorian Education Facilities Fire Risk Methodology, </a:t>
            </a:r>
            <a:r>
              <a:rPr lang="en-AU" dirty="0">
                <a:solidFill>
                  <a:schemeClr val="tx1"/>
                </a:solidFill>
                <a:effectLst/>
                <a:latin typeface="Arial" panose="020B0604020202020204" pitchFamily="34" charset="0"/>
                <a:ea typeface="Times New Roman" panose="02020603050405020304" pitchFamily="18" charset="0"/>
              </a:rPr>
              <a:t>which is used to assess the fire risk of all early childhood and school education facilities each year.</a:t>
            </a:r>
          </a:p>
          <a:p>
            <a:pPr marL="342900" indent="-342900">
              <a:spcBef>
                <a:spcPts val="600"/>
              </a:spcBef>
              <a:spcAft>
                <a:spcPts val="600"/>
              </a:spcAft>
              <a:buFont typeface="Arial" panose="020B0604020202020204" pitchFamily="34" charset="0"/>
              <a:buChar char="•"/>
            </a:pPr>
            <a:r>
              <a:rPr lang="en-AU" b="1" dirty="0">
                <a:solidFill>
                  <a:schemeClr val="accent3"/>
                </a:solidFill>
                <a:effectLst/>
                <a:latin typeface="Arial" panose="020B0604020202020204" pitchFamily="34" charset="0"/>
                <a:ea typeface="Times New Roman" panose="02020603050405020304" pitchFamily="18" charset="0"/>
              </a:rPr>
              <a:t>The Bushfire At-Risk Register (BARR)</a:t>
            </a:r>
          </a:p>
          <a:p>
            <a:pPr marL="360000" lvl="4" indent="0">
              <a:buNone/>
            </a:pPr>
            <a:r>
              <a:rPr lang="en-AU" sz="2000" dirty="0">
                <a:solidFill>
                  <a:schemeClr val="tx1"/>
                </a:solidFill>
                <a:latin typeface="Arial" panose="020B0604020202020204" pitchFamily="34" charset="0"/>
              </a:rPr>
              <a:t>The schools and facilities in Categories 0-3 are at the highest risk of being impacted by fire in the landscape and are included on the BARR. The BARR functions as a triaged risk register to support preparation for, and response to, the annual fire season. </a:t>
            </a:r>
          </a:p>
          <a:p>
            <a:pPr marL="342900" indent="-342900">
              <a:buFont typeface="Arial" panose="020B0604020202020204" pitchFamily="34" charset="0"/>
              <a:buChar char="•"/>
            </a:pPr>
            <a:r>
              <a:rPr lang="en-AU" b="1" dirty="0">
                <a:solidFill>
                  <a:schemeClr val="accent3"/>
                </a:solidFill>
                <a:latin typeface="Arial" panose="020B0604020202020204" pitchFamily="34" charset="0"/>
                <a:ea typeface="Arial" panose="020B0604020202020204" pitchFamily="34" charset="0"/>
                <a:cs typeface="Times New Roman" panose="02020603050405020304" pitchFamily="18" charset="0"/>
              </a:rPr>
              <a:t>Category 4</a:t>
            </a:r>
            <a:endParaRPr lang="en-AU" b="1" dirty="0">
              <a:solidFill>
                <a:schemeClr val="accent3"/>
              </a:solidFill>
              <a:effectLst/>
              <a:latin typeface="Arial" panose="020B0604020202020204" pitchFamily="34" charset="0"/>
              <a:ea typeface="Arial" panose="020B0604020202020204" pitchFamily="34" charset="0"/>
              <a:cs typeface="Times New Roman" panose="02020603050405020304" pitchFamily="18" charset="0"/>
            </a:endParaRPr>
          </a:p>
          <a:p>
            <a:pPr marL="360000" lvl="4" indent="0">
              <a:buNone/>
            </a:pPr>
            <a:r>
              <a:rPr lang="en-AU" sz="2000" dirty="0">
                <a:solidFill>
                  <a:schemeClr val="tx1"/>
                </a:solidFill>
                <a:latin typeface="Arial" panose="020B0604020202020204" pitchFamily="34" charset="0"/>
              </a:rPr>
              <a:t>Schools and facilities that are at some risk of fire pre-emptively close in response to days of Catastrophic fire risk. These sites are at the lower level of risk than those on the BARR.</a:t>
            </a:r>
          </a:p>
          <a:p>
            <a:pPr marL="360000" lvl="4" indent="0">
              <a:buNone/>
            </a:pPr>
            <a:endParaRPr lang="en-AU" sz="1600" dirty="0">
              <a:solidFill>
                <a:schemeClr val="tx1"/>
              </a:solidFill>
              <a:latin typeface="Arial" panose="020B0604020202020204" pitchFamily="34" charset="0"/>
              <a:cs typeface="Times New Roman" panose="02020603050405020304" pitchFamily="18" charset="0"/>
            </a:endParaRPr>
          </a:p>
          <a:p>
            <a:pPr algn="ctr"/>
            <a:r>
              <a:rPr lang="en-AU" sz="3200" b="1" dirty="0">
                <a:solidFill>
                  <a:schemeClr val="tx1"/>
                </a:solidFill>
                <a:latin typeface="Arial" panose="020B0604020202020204" pitchFamily="34" charset="0"/>
                <a:ea typeface="Times New Roman" panose="02020603050405020304" pitchFamily="18" charset="0"/>
              </a:rPr>
              <a:t>Our school is a Category </a:t>
            </a:r>
            <a:r>
              <a:rPr lang="en-AU" sz="3200" b="1" dirty="0">
                <a:solidFill>
                  <a:srgbClr val="FF0000"/>
                </a:solidFill>
                <a:latin typeface="Arial" panose="020B0604020202020204" pitchFamily="34" charset="0"/>
                <a:ea typeface="Times New Roman" panose="02020603050405020304" pitchFamily="18" charset="0"/>
              </a:rPr>
              <a:t>4 </a:t>
            </a:r>
            <a:r>
              <a:rPr lang="en-AU" sz="3200" b="1" dirty="0">
                <a:solidFill>
                  <a:schemeClr val="tx1"/>
                </a:solidFill>
                <a:latin typeface="Arial" panose="020B0604020202020204" pitchFamily="34" charset="0"/>
                <a:ea typeface="Times New Roman" panose="02020603050405020304" pitchFamily="18" charset="0"/>
              </a:rPr>
              <a:t>school.</a:t>
            </a:r>
            <a:endParaRPr lang="en-AU" sz="3200" b="1" dirty="0">
              <a:solidFill>
                <a:schemeClr val="tx1"/>
              </a:solidFill>
              <a:effectLst/>
              <a:latin typeface="Arial" panose="020B0604020202020204" pitchFamily="34" charset="0"/>
              <a:ea typeface="Times New Roman" panose="02020603050405020304" pitchFamily="18" charset="0"/>
            </a:endParaRPr>
          </a:p>
          <a:p>
            <a:endParaRPr lang="en-AU" dirty="0">
              <a:solidFill>
                <a:schemeClr val="tx1"/>
              </a:solidFill>
              <a:effectLst/>
              <a:latin typeface="Arial" panose="020B0604020202020204" pitchFamily="34" charset="0"/>
              <a:ea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149576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a:bodyPr>
          <a:lstStyle/>
          <a:p>
            <a:r>
              <a:rPr lang="en-US" sz="3200" dirty="0"/>
              <a:t>Our school’s fire risk and actions</a:t>
            </a:r>
          </a:p>
        </p:txBody>
      </p:sp>
    </p:spTree>
    <p:extLst>
      <p:ext uri="{BB962C8B-B14F-4D97-AF65-F5344CB8AC3E}">
        <p14:creationId xmlns:p14="http://schemas.microsoft.com/office/powerpoint/2010/main" val="25388781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867CAB0-EB6E-61C9-3B64-1267637FBA22}"/>
              </a:ext>
            </a:extLst>
          </p:cNvPr>
          <p:cNvSpPr txBox="1">
            <a:spLocks/>
          </p:cNvSpPr>
          <p:nvPr/>
        </p:nvSpPr>
        <p:spPr>
          <a:xfrm>
            <a:off x="431801" y="370045"/>
            <a:ext cx="11281833" cy="79041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000" b="1" i="0" kern="1200" baseline="0">
                <a:solidFill>
                  <a:schemeClr val="accent1"/>
                </a:solidFill>
                <a:latin typeface="Arial" charset="0"/>
                <a:ea typeface="Arial" charset="0"/>
                <a:cs typeface="Arial" charset="0"/>
              </a:defRPr>
            </a:lvl1pPr>
          </a:lstStyle>
          <a:p>
            <a:r>
              <a:rPr lang="en-US" sz="3600" dirty="0"/>
              <a:t>Our fire risk and actions </a:t>
            </a:r>
          </a:p>
        </p:txBody>
      </p:sp>
      <p:sp>
        <p:nvSpPr>
          <p:cNvPr id="12" name="Content Placeholder 2">
            <a:extLst>
              <a:ext uri="{FF2B5EF4-FFF2-40B4-BE49-F238E27FC236}">
                <a16:creationId xmlns:a16="http://schemas.microsoft.com/office/drawing/2014/main" id="{A2F48FC5-B0A7-AE83-E206-A95E5B09EE18}"/>
              </a:ext>
            </a:extLst>
          </p:cNvPr>
          <p:cNvSpPr>
            <a:spLocks noGrp="1"/>
          </p:cNvSpPr>
          <p:nvPr>
            <p:ph idx="1"/>
          </p:nvPr>
        </p:nvSpPr>
        <p:spPr>
          <a:xfrm>
            <a:off x="970325" y="1160464"/>
            <a:ext cx="10251347" cy="5213602"/>
          </a:xfrm>
        </p:spPr>
        <p:txBody>
          <a:bodyPr>
            <a:normAutofit/>
          </a:bodyPr>
          <a:lstStyle/>
          <a:p>
            <a:pPr lvl="2" indent="0" algn="ctr">
              <a:buNone/>
            </a:pPr>
            <a:r>
              <a:rPr lang="en-US" sz="3500" b="1" dirty="0">
                <a:solidFill>
                  <a:schemeClr val="tx1"/>
                </a:solidFill>
              </a:rPr>
              <a:t>Our school is a Category 4 School</a:t>
            </a:r>
            <a:r>
              <a:rPr lang="en-US" sz="2400" b="1" dirty="0">
                <a:solidFill>
                  <a:schemeClr val="tx1"/>
                </a:solidFill>
              </a:rPr>
              <a:t>. </a:t>
            </a:r>
          </a:p>
          <a:p>
            <a:pPr lvl="2" indent="0" algn="ctr">
              <a:buNone/>
            </a:pPr>
            <a:endParaRPr lang="en-US" sz="3200" dirty="0">
              <a:solidFill>
                <a:srgbClr val="FF0000"/>
              </a:solidFill>
              <a:latin typeface="+mn-lt"/>
            </a:endParaRPr>
          </a:p>
          <a:p>
            <a:pPr lvl="2" indent="0" algn="ctr">
              <a:buNone/>
            </a:pPr>
            <a:r>
              <a:rPr lang="en-US" sz="3200" dirty="0">
                <a:solidFill>
                  <a:schemeClr val="tx1"/>
                </a:solidFill>
                <a:latin typeface="+mn-lt"/>
              </a:rPr>
              <a:t>We </a:t>
            </a:r>
            <a:r>
              <a:rPr lang="en-AU" sz="3200" dirty="0">
                <a:effectLst/>
                <a:latin typeface="+mn-lt"/>
                <a:ea typeface="Calibri" panose="020F0502020204030204" pitchFamily="34" charset="0"/>
              </a:rPr>
              <a:t>will </a:t>
            </a:r>
            <a:r>
              <a:rPr lang="en-AU" sz="3200" b="1" dirty="0">
                <a:effectLst/>
                <a:latin typeface="+mn-lt"/>
                <a:ea typeface="Calibri" panose="020F0502020204030204" pitchFamily="34" charset="0"/>
              </a:rPr>
              <a:t>close </a:t>
            </a:r>
            <a:r>
              <a:rPr lang="en-AU" sz="3200" dirty="0">
                <a:effectLst/>
                <a:latin typeface="+mn-lt"/>
                <a:ea typeface="Calibri" panose="020F0502020204030204" pitchFamily="34" charset="0"/>
              </a:rPr>
              <a:t>on a day forecasted as a </a:t>
            </a:r>
            <a:r>
              <a:rPr lang="en-AU" sz="3200" b="1" dirty="0">
                <a:effectLst/>
                <a:latin typeface="+mn-lt"/>
                <a:ea typeface="Calibri" panose="020F0502020204030204" pitchFamily="34" charset="0"/>
              </a:rPr>
              <a:t>Catastrophic </a:t>
            </a:r>
            <a:r>
              <a:rPr lang="en-AU" sz="3200" dirty="0">
                <a:effectLst/>
                <a:latin typeface="+mn-lt"/>
                <a:ea typeface="Calibri" panose="020F0502020204030204" pitchFamily="34" charset="0"/>
              </a:rPr>
              <a:t>fire danger rating in the </a:t>
            </a:r>
            <a:r>
              <a:rPr lang="en-GB" sz="3200" b="1" dirty="0">
                <a:solidFill>
                  <a:srgbClr val="FF0000"/>
                </a:solidFill>
                <a:effectLst/>
                <a:latin typeface="+mn-lt"/>
                <a:ea typeface="Arial" panose="020B0604020202020204" pitchFamily="34" charset="0"/>
              </a:rPr>
              <a:t>North East</a:t>
            </a:r>
            <a:r>
              <a:rPr lang="en-AU" sz="3200" b="1" dirty="0">
                <a:solidFill>
                  <a:srgbClr val="FF0000"/>
                </a:solidFill>
                <a:effectLst/>
                <a:latin typeface="+mn-lt"/>
                <a:ea typeface="Calibri" panose="020F0502020204030204" pitchFamily="34" charset="0"/>
              </a:rPr>
              <a:t> </a:t>
            </a:r>
            <a:r>
              <a:rPr lang="en-AU" sz="3200" dirty="0">
                <a:effectLst/>
                <a:latin typeface="+mn-lt"/>
                <a:ea typeface="Calibri" panose="020F0502020204030204" pitchFamily="34" charset="0"/>
              </a:rPr>
              <a:t>fire district. </a:t>
            </a:r>
          </a:p>
          <a:p>
            <a:pPr lvl="2" indent="0" algn="ctr">
              <a:buNone/>
            </a:pPr>
            <a:endParaRPr lang="en-AU" sz="3200" dirty="0">
              <a:effectLst/>
              <a:latin typeface="+mn-lt"/>
              <a:ea typeface="Calibri" panose="020F0502020204030204" pitchFamily="34" charset="0"/>
            </a:endParaRPr>
          </a:p>
          <a:p>
            <a:pPr lvl="2" indent="0" algn="ctr">
              <a:buNone/>
            </a:pPr>
            <a:r>
              <a:rPr lang="en-US" sz="3200" dirty="0">
                <a:solidFill>
                  <a:schemeClr val="bg2">
                    <a:lumMod val="10000"/>
                  </a:schemeClr>
                </a:solidFill>
              </a:rPr>
              <a:t>All school bus routes that travel through a </a:t>
            </a:r>
            <a:r>
              <a:rPr lang="en-US" sz="3200" b="1" dirty="0">
                <a:solidFill>
                  <a:schemeClr val="bg2">
                    <a:lumMod val="10000"/>
                  </a:schemeClr>
                </a:solidFill>
              </a:rPr>
              <a:t>Catastrophic</a:t>
            </a:r>
            <a:r>
              <a:rPr lang="en-US" sz="3200" dirty="0">
                <a:solidFill>
                  <a:schemeClr val="bg2">
                    <a:lumMod val="10000"/>
                  </a:schemeClr>
                </a:solidFill>
              </a:rPr>
              <a:t> fire districted will be cancelled.</a:t>
            </a:r>
          </a:p>
          <a:p>
            <a:pPr lvl="2" indent="0" algn="ctr">
              <a:buNone/>
            </a:pPr>
            <a:endParaRPr lang="en-US" sz="3200" dirty="0">
              <a:solidFill>
                <a:srgbClr val="FF0000"/>
              </a:solidFill>
            </a:endParaRPr>
          </a:p>
        </p:txBody>
      </p:sp>
      <p:sp>
        <p:nvSpPr>
          <p:cNvPr id="13" name="Rectangle 12">
            <a:extLst>
              <a:ext uri="{FF2B5EF4-FFF2-40B4-BE49-F238E27FC236}">
                <a16:creationId xmlns:a16="http://schemas.microsoft.com/office/drawing/2014/main" id="{47DADD84-A915-8188-D745-1B5910F4C9E6}"/>
              </a:ext>
            </a:extLst>
          </p:cNvPr>
          <p:cNvSpPr/>
          <p:nvPr/>
        </p:nvSpPr>
        <p:spPr>
          <a:xfrm>
            <a:off x="630087" y="978567"/>
            <a:ext cx="10931825" cy="5509387"/>
          </a:xfrm>
          <a:prstGeom prst="rect">
            <a:avLst/>
          </a:prstGeom>
          <a:noFill/>
          <a:ln w="762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98209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9867CAB0-EB6E-61C9-3B64-1267637FBA22}"/>
              </a:ext>
            </a:extLst>
          </p:cNvPr>
          <p:cNvSpPr txBox="1">
            <a:spLocks/>
          </p:cNvSpPr>
          <p:nvPr/>
        </p:nvSpPr>
        <p:spPr>
          <a:xfrm>
            <a:off x="431801" y="370045"/>
            <a:ext cx="11281833" cy="790418"/>
          </a:xfrm>
          <a:prstGeom prst="rect">
            <a:avLst/>
          </a:prstGeom>
        </p:spPr>
        <p:txBody>
          <a:bodyPr vert="horz" lIns="0" tIns="0" rIns="0" bIns="0" rtlCol="0" anchor="t">
            <a:normAutofit/>
          </a:bodyPr>
          <a:lstStyle>
            <a:lvl1pPr algn="l" defTabSz="914400" rtl="0" eaLnBrk="1" latinLnBrk="0" hangingPunct="1">
              <a:lnSpc>
                <a:spcPct val="90000"/>
              </a:lnSpc>
              <a:spcBef>
                <a:spcPct val="0"/>
              </a:spcBef>
              <a:buNone/>
              <a:defRPr sz="3000" b="1" i="0" kern="1200" baseline="0">
                <a:solidFill>
                  <a:schemeClr val="accent1"/>
                </a:solidFill>
                <a:latin typeface="Arial" charset="0"/>
                <a:ea typeface="Arial" charset="0"/>
                <a:cs typeface="Arial" charset="0"/>
              </a:defRPr>
            </a:lvl1pPr>
          </a:lstStyle>
          <a:p>
            <a:r>
              <a:rPr lang="en-AU" sz="3600" dirty="0"/>
              <a:t>How will you be advised?</a:t>
            </a:r>
          </a:p>
        </p:txBody>
      </p:sp>
      <p:sp>
        <p:nvSpPr>
          <p:cNvPr id="12" name="Content Placeholder 2">
            <a:extLst>
              <a:ext uri="{FF2B5EF4-FFF2-40B4-BE49-F238E27FC236}">
                <a16:creationId xmlns:a16="http://schemas.microsoft.com/office/drawing/2014/main" id="{A2F48FC5-B0A7-AE83-E206-A95E5B09EE18}"/>
              </a:ext>
            </a:extLst>
          </p:cNvPr>
          <p:cNvSpPr>
            <a:spLocks noGrp="1"/>
          </p:cNvSpPr>
          <p:nvPr>
            <p:ph idx="1"/>
          </p:nvPr>
        </p:nvSpPr>
        <p:spPr>
          <a:xfrm>
            <a:off x="431801" y="1318839"/>
            <a:ext cx="10920884" cy="5420786"/>
          </a:xfrm>
        </p:spPr>
        <p:txBody>
          <a:bodyPr>
            <a:noAutofit/>
          </a:bodyPr>
          <a:lstStyle/>
          <a:p>
            <a:pPr marL="522900" lvl="2" indent="-342900"/>
            <a:r>
              <a:rPr lang="en-US" sz="2200" dirty="0">
                <a:solidFill>
                  <a:schemeClr val="tx1"/>
                </a:solidFill>
                <a:latin typeface="+mn-lt"/>
              </a:rPr>
              <a:t>If our school needs to </a:t>
            </a:r>
            <a:r>
              <a:rPr lang="en-US" sz="2200" b="1" dirty="0">
                <a:solidFill>
                  <a:schemeClr val="tx1"/>
                </a:solidFill>
                <a:latin typeface="+mn-lt"/>
              </a:rPr>
              <a:t>close on a Catastrophic fire danger day, </a:t>
            </a:r>
            <a:r>
              <a:rPr lang="en-US" sz="2200" dirty="0">
                <a:solidFill>
                  <a:schemeClr val="tx1"/>
                </a:solidFill>
                <a:latin typeface="+mn-lt"/>
              </a:rPr>
              <a:t>we will advise</a:t>
            </a:r>
            <a:r>
              <a:rPr lang="en-AU" sz="2200" dirty="0">
                <a:latin typeface="+mn-lt"/>
              </a:rPr>
              <a:t> you by </a:t>
            </a:r>
            <a:r>
              <a:rPr lang="en-AU" sz="2200" dirty="0">
                <a:solidFill>
                  <a:srgbClr val="FF0000"/>
                </a:solidFill>
                <a:latin typeface="+mn-lt"/>
              </a:rPr>
              <a:t>sending a letter to families.  </a:t>
            </a:r>
          </a:p>
          <a:p>
            <a:pPr lvl="2" indent="0">
              <a:buNone/>
            </a:pPr>
            <a:endParaRPr lang="en-AU" sz="2200" dirty="0">
              <a:latin typeface="+mn-lt"/>
            </a:endParaRPr>
          </a:p>
          <a:p>
            <a:pPr marL="522900" lvl="2" indent="-342900"/>
            <a:r>
              <a:rPr lang="en-AU" sz="2200" dirty="0">
                <a:latin typeface="+mn-lt"/>
              </a:rPr>
              <a:t>We will also communicate via </a:t>
            </a:r>
            <a:r>
              <a:rPr lang="en-AU" sz="2200" dirty="0">
                <a:solidFill>
                  <a:srgbClr val="FF0000"/>
                </a:solidFill>
                <a:latin typeface="+mn-lt"/>
              </a:rPr>
              <a:t>our school facebook page and Xuno message. </a:t>
            </a:r>
            <a:r>
              <a:rPr lang="en-AU" sz="2200" dirty="0">
                <a:latin typeface="+mn-lt"/>
              </a:rPr>
              <a:t> </a:t>
            </a:r>
          </a:p>
          <a:p>
            <a:pPr lvl="2" indent="0">
              <a:buNone/>
            </a:pPr>
            <a:endParaRPr lang="en-AU" sz="2200" dirty="0">
              <a:latin typeface="+mn-lt"/>
            </a:endParaRPr>
          </a:p>
          <a:p>
            <a:pPr marL="522900" lvl="2" indent="-342900"/>
            <a:r>
              <a:rPr lang="en-US" sz="2200" dirty="0">
                <a:solidFill>
                  <a:schemeClr val="tx1"/>
                </a:solidFill>
                <a:latin typeface="+mn-lt"/>
              </a:rPr>
              <a:t>We will try to provide you with advance notice of possible </a:t>
            </a:r>
            <a:r>
              <a:rPr lang="en-US" sz="2200" b="1" dirty="0">
                <a:solidFill>
                  <a:srgbClr val="FF0000"/>
                </a:solidFill>
                <a:latin typeface="+mn-lt"/>
              </a:rPr>
              <a:t>Catastrophic</a:t>
            </a:r>
            <a:r>
              <a:rPr lang="en-US" sz="2200" dirty="0">
                <a:solidFill>
                  <a:srgbClr val="FF0000"/>
                </a:solidFill>
                <a:latin typeface="+mn-lt"/>
              </a:rPr>
              <a:t> </a:t>
            </a:r>
            <a:r>
              <a:rPr lang="en-US" sz="2200" dirty="0">
                <a:solidFill>
                  <a:schemeClr val="tx1"/>
                </a:solidFill>
                <a:latin typeface="+mn-lt"/>
              </a:rPr>
              <a:t>days when we can, please be aware that the forecast will not be confirmed until closer to the day. </a:t>
            </a:r>
          </a:p>
        </p:txBody>
      </p:sp>
    </p:spTree>
    <p:extLst>
      <p:ext uri="{BB962C8B-B14F-4D97-AF65-F5344CB8AC3E}">
        <p14:creationId xmlns:p14="http://schemas.microsoft.com/office/powerpoint/2010/main" val="1618509458"/>
      </p:ext>
    </p:extLst>
  </p:cSld>
  <p:clrMapOvr>
    <a:masterClrMapping/>
  </p:clrMapOvr>
</p:sld>
</file>

<file path=ppt/theme/theme1.xml><?xml version="1.0" encoding="utf-8"?>
<a:theme xmlns:a="http://schemas.openxmlformats.org/drawingml/2006/main" name="Office Theme">
  <a:themeElements>
    <a:clrScheme name="Ed State - Schools">
      <a:dk1>
        <a:srgbClr val="000000"/>
      </a:dk1>
      <a:lt1>
        <a:srgbClr val="FFFFFF"/>
      </a:lt1>
      <a:dk2>
        <a:srgbClr val="000000"/>
      </a:dk2>
      <a:lt2>
        <a:srgbClr val="E7E6E6"/>
      </a:lt2>
      <a:accent1>
        <a:srgbClr val="E25205"/>
      </a:accent1>
      <a:accent2>
        <a:srgbClr val="F6BE00"/>
      </a:accent2>
      <a:accent3>
        <a:srgbClr val="D50032"/>
      </a:accent3>
      <a:accent4>
        <a:srgbClr val="0090DA"/>
      </a:accent4>
      <a:accent5>
        <a:srgbClr val="004C97"/>
      </a:accent5>
      <a:accent6>
        <a:srgbClr val="53565A"/>
      </a:accent6>
      <a:hlink>
        <a:srgbClr val="0071CE"/>
      </a:hlink>
      <a:folHlink>
        <a:srgbClr val="004C9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ducation State mm" id="{76674763-5168-5A43-B885-70229A3C9853}" vid="{5B63F1B7-68D2-9544-BF41-7E35658C625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opic xmlns="bb5ce4db-eb21-467d-b968-528655912a38">32</Topic>
    <Expired xmlns="bb5ce4db-eb21-467d-b968-528655912a38">false</Expired>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D837B29B15B0F4C8E944F501DC9554C" ma:contentTypeVersion="3" ma:contentTypeDescription="Create a new document." ma:contentTypeScope="" ma:versionID="742c1b615d1c85084ac60a45f7d4878e">
  <xsd:schema xmlns:xsd="http://www.w3.org/2001/XMLSchema" xmlns:xs="http://www.w3.org/2001/XMLSchema" xmlns:p="http://schemas.microsoft.com/office/2006/metadata/properties" xmlns:ns2="bb5ce4db-eb21-467d-b968-528655912a38" targetNamespace="http://schemas.microsoft.com/office/2006/metadata/properties" ma:root="true" ma:fieldsID="16d0a27a9a6b576d2aff482f8eb37c1a" ns2:_="">
    <xsd:import namespace="bb5ce4db-eb21-467d-b968-528655912a38"/>
    <xsd:element name="properties">
      <xsd:complexType>
        <xsd:sequence>
          <xsd:element name="documentManagement">
            <xsd:complexType>
              <xsd:all>
                <xsd:element ref="ns2:Topic"/>
                <xsd:element ref="ns2:Expir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5ce4db-eb21-467d-b968-528655912a38" elementFormDefault="qualified">
    <xsd:import namespace="http://schemas.microsoft.com/office/2006/documentManagement/types"/>
    <xsd:import namespace="http://schemas.microsoft.com/office/infopath/2007/PartnerControls"/>
    <xsd:element name="Topic" ma:index="8" ma:displayName="Topic" ma:list="{be22996b-4de5-44e4-8aae-d6a5ca3a4d30}" ma:internalName="Topic" ma:showField="Title">
      <xsd:simpleType>
        <xsd:restriction base="dms:Lookup"/>
      </xsd:simpleType>
    </xsd:element>
    <xsd:element name="Expired" ma:index="10" nillable="true" ma:displayName="Expired" ma:default="0" ma:internalName="Expired">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65E95A1-4E29-42EF-BC1F-DB9D8BE36044}">
  <ds:schemaRefs>
    <ds:schemaRef ds:uri="http://schemas.microsoft.com/sharepoint/v3/contenttype/forms"/>
  </ds:schemaRefs>
</ds:datastoreItem>
</file>

<file path=customXml/itemProps2.xml><?xml version="1.0" encoding="utf-8"?>
<ds:datastoreItem xmlns:ds="http://schemas.openxmlformats.org/officeDocument/2006/customXml" ds:itemID="{F6B04D0A-AE9A-4758-8814-FE089595D9E7}">
  <ds:schemaRefs>
    <ds:schemaRef ds:uri="http://purl.org/dc/terms/"/>
    <ds:schemaRef ds:uri="37a2b200-f654-4ad0-9a63-c032a64fd972"/>
    <ds:schemaRef ds:uri="http://purl.org/dc/dcmitype/"/>
    <ds:schemaRef ds:uri="http://www.w3.org/XML/1998/namespace"/>
    <ds:schemaRef ds:uri="http://purl.org/dc/elements/1.1/"/>
    <ds:schemaRef ds:uri="b5426cb8-9245-4716-8b42-991f5d301053"/>
    <ds:schemaRef ds:uri="http://schemas.microsoft.com/office/2006/documentManagement/types"/>
    <ds:schemaRef ds:uri="http://schemas.microsoft.com/office/infopath/2007/PartnerControls"/>
    <ds:schemaRef ds:uri="http://schemas.openxmlformats.org/package/2006/metadata/core-properties"/>
    <ds:schemaRef ds:uri="http://schemas.microsoft.com/office/2006/metadata/properties"/>
    <ds:schemaRef ds:uri="0cef8406-c5f7-4435-841a-750b59bfaa60"/>
    <ds:schemaRef ds:uri="73f2ff2b-cd9d-47fc-88cc-85cbf6784b97"/>
    <ds:schemaRef ds:uri="http://schemas.microsoft.com/Sharepoint/v3"/>
    <ds:schemaRef ds:uri="http://schemas.microsoft.com/sharepoint/v3"/>
    <ds:schemaRef ds:uri="bb5ce4db-eb21-467d-b968-528655912a38"/>
  </ds:schemaRefs>
</ds:datastoreItem>
</file>

<file path=customXml/itemProps3.xml><?xml version="1.0" encoding="utf-8"?>
<ds:datastoreItem xmlns:ds="http://schemas.openxmlformats.org/officeDocument/2006/customXml" ds:itemID="{92CBEA59-9B60-485C-8143-61C8B1E57D5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5ce4db-eb21-467d-b968-528655912a3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Education State mm</Template>
  <TotalTime>1817</TotalTime>
  <Words>1539</Words>
  <Application>Microsoft Office PowerPoint</Application>
  <PresentationFormat>Widescreen</PresentationFormat>
  <Paragraphs>108</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.AppleSystemUIFont</vt:lpstr>
      <vt:lpstr>Arial</vt:lpstr>
      <vt:lpstr>Calibri</vt:lpstr>
      <vt:lpstr>Courier New</vt:lpstr>
      <vt:lpstr>Segoe UI</vt:lpstr>
      <vt:lpstr>Office Theme</vt:lpstr>
      <vt:lpstr>Ensuring our school is bushfire ready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Brenda Whitehead</cp:lastModifiedBy>
  <cp:revision>191</cp:revision>
  <dcterms:created xsi:type="dcterms:W3CDTF">2017-08-18T01:53:25Z</dcterms:created>
  <dcterms:modified xsi:type="dcterms:W3CDTF">2023-11-22T22:55:16Z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0x0101008D837B29B15B0F4C8E944F501DC9554C</vt:lpwstr>
  </property>
  <property fmtid="{D5CDD505-2E9C-101B-9397-08002B2CF9AE}" pid="3" name="ClassificationContentMarkingHeaderLocations">
    <vt:lpwstr>Office Theme:4</vt:lpwstr>
  </property>
  <property fmtid="{D5CDD505-2E9C-101B-9397-08002B2CF9AE}" pid="4" name="ClassificationContentMarkingHeaderText">
    <vt:lpwstr>Official</vt:lpwstr>
  </property>
  <property fmtid="{D5CDD505-2E9C-101B-9397-08002B2CF9AE}" pid="5" name="RecordPoint_WorkflowType">
    <vt:lpwstr>ActiveSubmitStub</vt:lpwstr>
  </property>
  <property fmtid="{D5CDD505-2E9C-101B-9397-08002B2CF9AE}" pid="6" name="RecordPoint_ActiveItemListId">
    <vt:lpwstr>{73f2ff2b-cd9d-47fc-88cc-85cbf6784b97}</vt:lpwstr>
  </property>
  <property fmtid="{D5CDD505-2E9C-101B-9397-08002B2CF9AE}" pid="7" name="RecordPoint_ActiveItemUniqueId">
    <vt:lpwstr>{b996427c-7899-46c8-94eb-2ce9eb91f204}</vt:lpwstr>
  </property>
  <property fmtid="{D5CDD505-2E9C-101B-9397-08002B2CF9AE}" pid="8" name="RecordPoint_ActiveItemWebId">
    <vt:lpwstr>{0cef8406-c5f7-4435-841a-750b59bfaa60}</vt:lpwstr>
  </property>
  <property fmtid="{D5CDD505-2E9C-101B-9397-08002B2CF9AE}" pid="9" name="RecordPoint_ActiveItemSiteId">
    <vt:lpwstr>{61b3ca93-a8bf-4c99-aff3-b46cc7f4149e}</vt:lpwstr>
  </property>
  <property fmtid="{D5CDD505-2E9C-101B-9397-08002B2CF9AE}" pid="10" name="RecordPoint_RecordNumberSubmitted">
    <vt:lpwstr>R20230129626</vt:lpwstr>
  </property>
  <property fmtid="{D5CDD505-2E9C-101B-9397-08002B2CF9AE}" pid="11" name="RecordPoint_SubmissionCompleted">
    <vt:lpwstr>2023-03-01T16:10:20.4138621+11:00</vt:lpwstr>
  </property>
</Properties>
</file>